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9" r:id="rId3"/>
    <p:sldId id="298" r:id="rId4"/>
    <p:sldId id="330" r:id="rId5"/>
    <p:sldId id="301" r:id="rId6"/>
    <p:sldId id="302" r:id="rId7"/>
    <p:sldId id="303" r:id="rId8"/>
    <p:sldId id="313" r:id="rId9"/>
    <p:sldId id="331" r:id="rId10"/>
    <p:sldId id="304" r:id="rId11"/>
    <p:sldId id="314" r:id="rId12"/>
    <p:sldId id="305" r:id="rId13"/>
    <p:sldId id="306" r:id="rId14"/>
    <p:sldId id="308" r:id="rId15"/>
    <p:sldId id="280" r:id="rId16"/>
    <p:sldId id="309" r:id="rId17"/>
    <p:sldId id="310" r:id="rId18"/>
    <p:sldId id="311" r:id="rId19"/>
    <p:sldId id="312" r:id="rId20"/>
    <p:sldId id="315" r:id="rId21"/>
    <p:sldId id="327" r:id="rId22"/>
    <p:sldId id="316" r:id="rId23"/>
    <p:sldId id="317" r:id="rId24"/>
    <p:sldId id="318" r:id="rId25"/>
    <p:sldId id="319" r:id="rId26"/>
    <p:sldId id="332" r:id="rId27"/>
    <p:sldId id="320" r:id="rId28"/>
    <p:sldId id="321" r:id="rId29"/>
    <p:sldId id="329" r:id="rId30"/>
    <p:sldId id="324" r:id="rId31"/>
    <p:sldId id="325" r:id="rId32"/>
    <p:sldId id="326" r:id="rId33"/>
    <p:sldId id="328" r:id="rId3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92" autoAdjust="0"/>
    <p:restoredTop sz="99389" autoAdjust="0"/>
  </p:normalViewPr>
  <p:slideViewPr>
    <p:cSldViewPr showGuides="1">
      <p:cViewPr>
        <p:scale>
          <a:sx n="81" d="100"/>
          <a:sy n="81" d="100"/>
        </p:scale>
        <p:origin x="-1896" y="-120"/>
      </p:cViewPr>
      <p:guideLst>
        <p:guide orient="horz" pos="3793"/>
        <p:guide orient="horz" pos="1117"/>
        <p:guide orient="horz" pos="346"/>
        <p:guide orient="horz" pos="2568"/>
        <p:guide orient="horz" pos="4156"/>
        <p:guide orient="horz" pos="3884"/>
        <p:guide orient="horz" pos="1570"/>
        <p:guide pos="204"/>
        <p:guide pos="5556"/>
        <p:guide pos="431"/>
        <p:guide pos="4422"/>
        <p:guide pos="1247"/>
        <p:guide pos="3424"/>
        <p:guide pos="3356"/>
        <p:guide pos="4513"/>
        <p:guide pos="5511"/>
      </p:guideLst>
    </p:cSldViewPr>
  </p:slideViewPr>
  <p:outlineViewPr>
    <p:cViewPr>
      <p:scale>
        <a:sx n="33" d="100"/>
        <a:sy n="33" d="100"/>
      </p:scale>
      <p:origin x="0" y="6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95" d="100"/>
          <a:sy n="95" d="100"/>
        </p:scale>
        <p:origin x="-37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E8633-DD50-467C-B21A-E1CECDED6BB2}" type="datetimeFigureOut">
              <a:rPr lang="fi-FI" sz="800" smtClean="0"/>
              <a:pPr/>
              <a:t>20/10/14</a:t>
            </a:fld>
            <a:endParaRPr lang="en-GB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410BF-6C8B-4E87-A502-35A1C9E26017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359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B85FA14-6BD0-4B51-94D4-05F5A75E4036}" type="datetimeFigureOut">
              <a:rPr lang="fi-FI" smtClean="0"/>
              <a:pPr/>
              <a:t>20/10/14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FD68452-3929-4FD8-B15C-CAEB56E3F3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8098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88424" y="6381328"/>
            <a:ext cx="576064" cy="360040"/>
          </a:xfrm>
        </p:spPr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r>
              <a:rPr lang="en-GB" dirty="0" smtClean="0"/>
              <a:t>/ 30</a:t>
            </a:r>
            <a:endParaRPr lang="en-GB" dirty="0"/>
          </a:p>
        </p:txBody>
      </p:sp>
      <p:sp>
        <p:nvSpPr>
          <p:cNvPr id="8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pic>
        <p:nvPicPr>
          <p:cNvPr id="10" name="Picture 9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6381328"/>
            <a:ext cx="1454813" cy="373990"/>
          </a:xfrm>
          <a:prstGeom prst="rect">
            <a:avLst/>
          </a:prstGeom>
        </p:spPr>
      </p:pic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07704" y="6381328"/>
            <a:ext cx="6336704" cy="36004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algn="ctr"/>
            <a:r>
              <a:rPr lang="en-US" dirty="0" smtClean="0"/>
              <a:t>Advances in Methods of Information and Communication Technology  (AMICT 2014),</a:t>
            </a:r>
          </a:p>
          <a:p>
            <a:pPr algn="ctr"/>
            <a:r>
              <a:rPr lang="en-US" dirty="0" smtClean="0"/>
              <a:t>Petrozavodsk State University, Russia 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840538" cy="72008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8"/>
            <a:ext cx="3348038" cy="4032250"/>
          </a:xfrm>
        </p:spPr>
        <p:txBody>
          <a:bodyPr>
            <a:normAutofit/>
          </a:bodyPr>
          <a:lstStyle>
            <a:lvl1pPr>
              <a:defRPr sz="2200">
                <a:latin typeface="Arial"/>
                <a:cs typeface="Arial"/>
              </a:defRPr>
            </a:lvl1pPr>
            <a:lvl2pPr marL="538163" indent="-273050">
              <a:defRPr sz="2000">
                <a:latin typeface="Arial"/>
                <a:cs typeface="Arial"/>
              </a:defRPr>
            </a:lvl2pPr>
            <a:lvl3pPr marL="803275" indent="-265113">
              <a:defRPr sz="1800">
                <a:latin typeface="Arial"/>
                <a:cs typeface="Arial"/>
              </a:defRPr>
            </a:lvl3pPr>
            <a:lvl4pPr marL="1076325" indent="-273050">
              <a:defRPr sz="1600">
                <a:latin typeface="Arial"/>
                <a:cs typeface="Arial"/>
              </a:defRPr>
            </a:lvl4pPr>
            <a:lvl5pPr marL="1341438" indent="-265113"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472113" y="1989138"/>
            <a:ext cx="3348036" cy="4032250"/>
          </a:xfrm>
        </p:spPr>
        <p:txBody>
          <a:bodyPr>
            <a:normAutofit/>
          </a:bodyPr>
          <a:lstStyle>
            <a:lvl1pPr>
              <a:defRPr sz="2200">
                <a:latin typeface="Arial"/>
                <a:cs typeface="Arial"/>
              </a:defRPr>
            </a:lvl1pPr>
            <a:lvl2pPr marL="538163" indent="-273050">
              <a:defRPr sz="2000">
                <a:latin typeface="Arial"/>
                <a:cs typeface="Arial"/>
              </a:defRPr>
            </a:lvl2pPr>
            <a:lvl3pPr marL="803275" indent="-265113">
              <a:defRPr sz="1800">
                <a:latin typeface="Arial"/>
                <a:cs typeface="Arial"/>
              </a:defRPr>
            </a:lvl3pPr>
            <a:lvl4pPr marL="1076325" indent="-273050">
              <a:defRPr sz="1600">
                <a:latin typeface="Arial"/>
                <a:cs typeface="Arial"/>
              </a:defRPr>
            </a:lvl4pPr>
            <a:lvl5pPr marL="1341438" indent="-265113"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243210"/>
            <a:ext cx="887392" cy="39254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24.5.2013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123728" y="6237312"/>
            <a:ext cx="5760640" cy="6206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Faculty of Science</a:t>
            </a:r>
          </a:p>
          <a:p>
            <a:r>
              <a:rPr lang="en-US" dirty="0" smtClean="0"/>
              <a:t>Department of Computer Science</a:t>
            </a:r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2" y="4221162"/>
            <a:ext cx="6840537" cy="1800225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979613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7084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4356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7164388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1979613" y="2492375"/>
            <a:ext cx="1584325" cy="15843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3708400" y="2492375"/>
            <a:ext cx="1584325" cy="15843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/>
          </p:nvPr>
        </p:nvSpPr>
        <p:spPr>
          <a:xfrm>
            <a:off x="5435600" y="2492375"/>
            <a:ext cx="1584325" cy="15843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4"/>
          </p:nvPr>
        </p:nvSpPr>
        <p:spPr>
          <a:xfrm>
            <a:off x="7164388" y="2492375"/>
            <a:ext cx="1584325" cy="15843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349499"/>
            <a:ext cx="7775576" cy="1871663"/>
          </a:xfrm>
        </p:spPr>
        <p:txBody>
          <a:bodyPr anchor="t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4292600"/>
            <a:ext cx="7775576" cy="135097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45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fi-FI" smtClean="0"/>
              <a:t>24.5.2013</a:t>
            </a:r>
            <a:endParaRPr lang="en-GB" dirty="0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2592385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Faculty of Science</a:t>
            </a:r>
          </a:p>
          <a:p>
            <a:r>
              <a:rPr lang="en-US" dirty="0" smtClean="0"/>
              <a:t>Department of Computer Science</a:t>
            </a:r>
            <a:endParaRPr lang="en-GB" dirty="0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2" name="TextBox 51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 dirty="0" smtClean="0">
                <a:solidFill>
                  <a:schemeClr val="tx2"/>
                </a:solidFill>
              </a:rPr>
              <a:t>www.cs.helsinki.fi</a:t>
            </a:r>
            <a:endParaRPr lang="en-GB" sz="900" dirty="0">
              <a:solidFill>
                <a:schemeClr val="tx2"/>
              </a:solidFill>
            </a:endParaRP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349499"/>
            <a:ext cx="7775574" cy="1871663"/>
          </a:xfrm>
        </p:spPr>
        <p:txBody>
          <a:bodyPr anchor="t" anchorCtr="0">
            <a:noAutofit/>
          </a:bodyPr>
          <a:lstStyle>
            <a:lvl1pPr algn="ctr">
              <a:defRPr sz="360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4292600"/>
            <a:ext cx="7775578" cy="1368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8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432" y="6309320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381328"/>
            <a:ext cx="1454813" cy="37399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3728" y="6237312"/>
            <a:ext cx="5760640" cy="62068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 algn="ctr"/>
            <a:r>
              <a:rPr lang="en-US" dirty="0" smtClean="0"/>
              <a:t>AMICT, </a:t>
            </a:r>
            <a:r>
              <a:rPr lang="en-US" dirty="0" err="1" smtClean="0"/>
              <a:t>Pedrodovsky</a:t>
            </a:r>
            <a:r>
              <a:rPr lang="en-US" dirty="0" smtClean="0"/>
              <a:t>, Russia</a:t>
            </a:r>
          </a:p>
          <a:p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243210"/>
            <a:ext cx="887392" cy="39254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24.5.2013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123728" y="6237312"/>
            <a:ext cx="5760640" cy="6206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Faculty of Science</a:t>
            </a:r>
          </a:p>
          <a:p>
            <a:r>
              <a:rPr lang="en-US" dirty="0" smtClean="0"/>
              <a:t>Department of Computer Science</a:t>
            </a:r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8"/>
            <a:ext cx="3348038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113" y="1989138"/>
            <a:ext cx="3348036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7500958" y="6243210"/>
            <a:ext cx="887392" cy="39254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24.5.2013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2123728" y="6237312"/>
            <a:ext cx="5760640" cy="6206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Faculty of Science</a:t>
            </a:r>
          </a:p>
          <a:p>
            <a:r>
              <a:rPr lang="en-US" dirty="0" smtClean="0"/>
              <a:t>Department of Computer Science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00958" y="6243210"/>
            <a:ext cx="887392" cy="39254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24.5.2013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23728" y="6237312"/>
            <a:ext cx="5760640" cy="6206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Faculty of Science</a:t>
            </a:r>
          </a:p>
          <a:p>
            <a:r>
              <a:rPr lang="en-US" smtClean="0"/>
              <a:t>Department of Computer Science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388351" y="6309569"/>
            <a:ext cx="431800" cy="431799"/>
          </a:xfrm>
        </p:spPr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123728" y="6237312"/>
            <a:ext cx="5760640" cy="6206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Faculty of Science</a:t>
            </a:r>
          </a:p>
          <a:p>
            <a:r>
              <a:rPr lang="en-US" dirty="0" smtClean="0"/>
              <a:t>Department of Computer Science</a:t>
            </a:r>
            <a:endParaRPr lang="en-GB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7500958" y="6309568"/>
            <a:ext cx="887392" cy="4318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24.5.2013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989138"/>
            <a:ext cx="6840538" cy="5111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243210"/>
            <a:ext cx="887392" cy="39254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24.5.2013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123728" y="6237312"/>
            <a:ext cx="5760640" cy="6206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Faculty of Science</a:t>
            </a:r>
          </a:p>
          <a:p>
            <a:r>
              <a:rPr lang="en-US" dirty="0" smtClean="0"/>
              <a:t>Department of Computer Science</a:t>
            </a:r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979613" y="2492375"/>
            <a:ext cx="6840537" cy="352901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243210"/>
            <a:ext cx="887392" cy="39254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24.5.2013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123728" y="6237312"/>
            <a:ext cx="5760640" cy="6206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Faculty of Science</a:t>
            </a:r>
          </a:p>
          <a:p>
            <a:r>
              <a:rPr lang="en-US" dirty="0" smtClean="0"/>
              <a:t>Department of Computer Science</a:t>
            </a:r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6"/>
            <a:ext cx="3348038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472113" y="1989138"/>
            <a:ext cx="3348037" cy="40322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989139"/>
            <a:ext cx="6840538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392" y="6309320"/>
            <a:ext cx="648072" cy="4320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r>
              <a:rPr lang="en-GB" dirty="0" smtClean="0"/>
              <a:t>/30</a:t>
            </a:r>
            <a:endParaRPr lang="en-GB" dirty="0"/>
          </a:p>
        </p:txBody>
      </p:sp>
      <p:sp>
        <p:nvSpPr>
          <p:cNvPr id="14" name="Freeform 14"/>
          <p:cNvSpPr>
            <a:spLocks noEditPoints="1"/>
          </p:cNvSpPr>
          <p:nvPr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 flipV="1">
            <a:off x="1979614" y="1773238"/>
            <a:ext cx="6840536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GB"/>
          </a:p>
        </p:txBody>
      </p:sp>
      <p:pic>
        <p:nvPicPr>
          <p:cNvPr id="17" name="Picture 16" descr="FSE_RGB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9512" y="6381328"/>
            <a:ext cx="1454813" cy="3739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3" r:id="rId3"/>
    <p:sldLayoutId id="2147483650" r:id="rId4"/>
    <p:sldLayoutId id="2147483652" r:id="rId5"/>
    <p:sldLayoutId id="2147483664" r:id="rId6"/>
    <p:sldLayoutId id="2147483654" r:id="rId7"/>
    <p:sldLayoutId id="2147483660" r:id="rId8"/>
    <p:sldLayoutId id="2147483661" r:id="rId9"/>
    <p:sldLayoutId id="2147483662" r:id="rId10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b="0" kern="1200">
          <a:solidFill>
            <a:schemeClr val="tx1"/>
          </a:solidFill>
          <a:latin typeface="Gill Sans"/>
          <a:ea typeface="+mj-ea"/>
          <a:cs typeface="Gill San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Wingdings" pitchFamily="2" charset="2"/>
        <a:buNone/>
        <a:defRPr sz="2400" kern="1200">
          <a:solidFill>
            <a:schemeClr val="tx1"/>
          </a:solidFill>
          <a:latin typeface="Gill Sans"/>
          <a:ea typeface="+mn-ea"/>
          <a:cs typeface="Gill Sans"/>
        </a:defRPr>
      </a:lvl1pPr>
      <a:lvl2pPr marL="265113" indent="0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Wingdings" pitchFamily="2" charset="2"/>
        <a:buNone/>
        <a:defRPr sz="2400" kern="1200">
          <a:solidFill>
            <a:schemeClr val="tx1"/>
          </a:solidFill>
          <a:latin typeface="Gill Sans"/>
          <a:ea typeface="+mn-ea"/>
          <a:cs typeface="Gill Sans"/>
        </a:defRPr>
      </a:lvl2pPr>
      <a:lvl3pPr marL="803275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2400" kern="1200">
          <a:solidFill>
            <a:schemeClr val="tx1"/>
          </a:solidFill>
          <a:latin typeface="Gill Sans"/>
          <a:ea typeface="+mn-ea"/>
          <a:cs typeface="Gill Sans"/>
        </a:defRPr>
      </a:lvl3pPr>
      <a:lvl4pPr marL="1076325" indent="-273050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2400" kern="1200">
          <a:solidFill>
            <a:schemeClr val="tx1"/>
          </a:solidFill>
          <a:latin typeface="Gill Sans"/>
          <a:ea typeface="+mn-ea"/>
          <a:cs typeface="Gill Sans"/>
        </a:defRPr>
      </a:lvl4pPr>
      <a:lvl5pPr marL="1341438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2400" kern="1200">
          <a:solidFill>
            <a:schemeClr val="tx1"/>
          </a:solidFill>
          <a:latin typeface="Gill Sans"/>
          <a:ea typeface="+mn-ea"/>
          <a:cs typeface="Gill 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lab.tkk.fi/tutkimus/dtn/theone/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cran.r-project.org/web/packages/timeordered/index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rawdad.cs.dartmouth.edu/" TargetMode="External"/><Relationship Id="rId4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1.jp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8064896" cy="4248472"/>
          </a:xfrm>
        </p:spPr>
        <p:txBody>
          <a:bodyPr/>
          <a:lstStyle/>
          <a:p>
            <a:r>
              <a:rPr lang="en-US" sz="4000" i="1" dirty="0" smtClean="0">
                <a:latin typeface="+mj-lt"/>
              </a:rPr>
              <a:t/>
            </a:r>
            <a:br>
              <a:rPr lang="en-US" sz="4000" i="1" dirty="0" smtClean="0">
                <a:latin typeface="+mj-lt"/>
              </a:rPr>
            </a:br>
            <a:r>
              <a:rPr lang="en-US" sz="3400" dirty="0" smtClean="0">
                <a:latin typeface="+mj-lt"/>
              </a:rPr>
              <a:t>Analysis </a:t>
            </a:r>
            <a:r>
              <a:rPr lang="en-US" sz="3400" dirty="0">
                <a:latin typeface="+mj-lt"/>
              </a:rPr>
              <a:t>of Mobile Opportunistic Networks </a:t>
            </a:r>
            <a:r>
              <a:rPr lang="en-US" sz="3400" dirty="0" smtClean="0">
                <a:latin typeface="+mj-lt"/>
              </a:rPr>
              <a:t/>
            </a:r>
            <a:br>
              <a:rPr lang="en-US" sz="3400" dirty="0" smtClean="0">
                <a:latin typeface="+mj-lt"/>
              </a:rPr>
            </a:br>
            <a:r>
              <a:rPr lang="en-US" sz="3400" dirty="0" smtClean="0">
                <a:latin typeface="+mj-lt"/>
              </a:rPr>
              <a:t>using </a:t>
            </a:r>
            <a:br>
              <a:rPr lang="en-US" sz="3400" dirty="0" smtClean="0">
                <a:latin typeface="+mj-lt"/>
              </a:rPr>
            </a:br>
            <a:r>
              <a:rPr lang="en-US" sz="3400" dirty="0" smtClean="0">
                <a:latin typeface="+mj-lt"/>
              </a:rPr>
              <a:t>All </a:t>
            </a:r>
            <a:r>
              <a:rPr lang="en-US" sz="3400" dirty="0">
                <a:latin typeface="+mj-lt"/>
              </a:rPr>
              <a:t>Hops Optimal </a:t>
            </a:r>
            <a:r>
              <a:rPr lang="en-US" sz="3400" dirty="0" smtClean="0">
                <a:latin typeface="+mj-lt"/>
              </a:rPr>
              <a:t>Paths</a:t>
            </a:r>
            <a:r>
              <a:rPr lang="en-US" sz="3400" i="1" dirty="0" smtClean="0">
                <a:latin typeface="+mj-lt"/>
              </a:rPr>
              <a:t/>
            </a:r>
            <a:br>
              <a:rPr lang="en-US" sz="3400" i="1" dirty="0" smtClean="0">
                <a:latin typeface="+mj-lt"/>
              </a:rPr>
            </a:br>
            <a:r>
              <a:rPr lang="en-US" sz="4000" i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4000" i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2000" u="sng" dirty="0" smtClean="0">
                <a:solidFill>
                  <a:schemeClr val="accent1"/>
                </a:solidFill>
                <a:latin typeface="+mj-lt"/>
              </a:rPr>
              <a:t>S</a:t>
            </a:r>
            <a:r>
              <a:rPr lang="en-US" sz="2000" u="sng" dirty="0">
                <a:solidFill>
                  <a:schemeClr val="accent1"/>
                </a:solidFill>
                <a:latin typeface="+mj-lt"/>
              </a:rPr>
              <a:t>. </a:t>
            </a:r>
            <a:r>
              <a:rPr lang="en-US" sz="2000" u="sng" dirty="0" smtClean="0">
                <a:solidFill>
                  <a:schemeClr val="accent1"/>
                </a:solidFill>
                <a:latin typeface="+mj-lt"/>
              </a:rPr>
              <a:t>Bayhan*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>
                <a:solidFill>
                  <a:srgbClr val="008000"/>
                </a:solidFill>
                <a:latin typeface="+mj-lt"/>
              </a:rPr>
              <a:t>E. </a:t>
            </a:r>
            <a:r>
              <a:rPr lang="en-US" sz="2000" dirty="0" err="1" smtClean="0">
                <a:solidFill>
                  <a:srgbClr val="008000"/>
                </a:solidFill>
                <a:latin typeface="+mj-lt"/>
              </a:rPr>
              <a:t>Hyytia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>
                <a:solidFill>
                  <a:srgbClr val="FCA311"/>
                </a:solidFill>
                <a:latin typeface="+mj-lt"/>
              </a:rPr>
              <a:t>J. </a:t>
            </a:r>
            <a:r>
              <a:rPr lang="en-US" sz="2000" dirty="0" err="1" smtClean="0">
                <a:solidFill>
                  <a:srgbClr val="FCA311"/>
                </a:solidFill>
                <a:latin typeface="+mj-lt"/>
              </a:rPr>
              <a:t>Kangasharju</a:t>
            </a:r>
            <a:r>
              <a:rPr lang="en-US" sz="2000" dirty="0" smtClean="0">
                <a:solidFill>
                  <a:srgbClr val="FCA311"/>
                </a:solidFill>
                <a:latin typeface="+mj-lt"/>
              </a:rPr>
              <a:t>* </a:t>
            </a:r>
            <a:r>
              <a:rPr lang="en-US" sz="2000" dirty="0">
                <a:latin typeface="+mj-lt"/>
              </a:rPr>
              <a:t>and </a:t>
            </a:r>
            <a:r>
              <a:rPr lang="en-US" sz="2000" dirty="0">
                <a:solidFill>
                  <a:srgbClr val="008000"/>
                </a:solidFill>
                <a:latin typeface="+mj-lt"/>
              </a:rPr>
              <a:t>J. </a:t>
            </a:r>
            <a:r>
              <a:rPr lang="en-US" sz="2000" dirty="0" err="1">
                <a:solidFill>
                  <a:srgbClr val="008000"/>
                </a:solidFill>
                <a:latin typeface="+mj-lt"/>
              </a:rPr>
              <a:t>Ott</a:t>
            </a:r>
            <a:r>
              <a:rPr lang="en-US" sz="2000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/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/>
            </a:r>
            <a:br>
              <a:rPr lang="en-US" sz="2000" dirty="0" smtClean="0">
                <a:latin typeface="+mj-lt"/>
              </a:rPr>
            </a:br>
            <a:r>
              <a:rPr lang="en-US" sz="2000" dirty="0" err="1" smtClean="0">
                <a:latin typeface="+mj-lt"/>
              </a:rPr>
              <a:t>bayhan@hiit.fi</a:t>
            </a:r>
            <a:r>
              <a:rPr lang="en-US" sz="2000" dirty="0" smtClean="0">
                <a:latin typeface="+mj-lt"/>
              </a:rPr>
              <a:t/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http://</a:t>
            </a:r>
            <a:r>
              <a:rPr lang="en-US" sz="2000" dirty="0" err="1" smtClean="0">
                <a:latin typeface="+mj-lt"/>
              </a:rPr>
              <a:t>www.hiit.fi</a:t>
            </a:r>
            <a:r>
              <a:rPr lang="en-US" sz="2000" dirty="0" smtClean="0">
                <a:latin typeface="+mj-lt"/>
              </a:rPr>
              <a:t>/u/</a:t>
            </a:r>
            <a:r>
              <a:rPr lang="en-US" sz="2000" dirty="0" err="1" smtClean="0">
                <a:latin typeface="+mj-lt"/>
              </a:rPr>
              <a:t>bayhan</a:t>
            </a:r>
            <a:r>
              <a:rPr lang="en-US" sz="2000" dirty="0" smtClean="0">
                <a:latin typeface="+mj-lt"/>
              </a:rPr>
              <a:t/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/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solidFill>
                  <a:srgbClr val="FCA311"/>
                </a:solidFill>
                <a:latin typeface="+mj-lt"/>
              </a:rPr>
              <a:t>*University </a:t>
            </a:r>
            <a:r>
              <a:rPr lang="en-US" sz="2000" dirty="0">
                <a:solidFill>
                  <a:srgbClr val="FCA311"/>
                </a:solidFill>
                <a:latin typeface="+mj-lt"/>
              </a:rPr>
              <a:t>of Helsinki, </a:t>
            </a:r>
            <a:r>
              <a:rPr lang="en-US" sz="2000" dirty="0" smtClean="0">
                <a:solidFill>
                  <a:srgbClr val="FCA311"/>
                </a:solidFill>
                <a:latin typeface="+mj-lt"/>
              </a:rPr>
              <a:t>Finland</a:t>
            </a:r>
            <a:br>
              <a:rPr lang="en-US" sz="2000" dirty="0" smtClean="0">
                <a:solidFill>
                  <a:srgbClr val="FCA311"/>
                </a:solidFill>
                <a:latin typeface="+mj-lt"/>
              </a:rPr>
            </a:br>
            <a:r>
              <a:rPr lang="en-US" sz="2000" dirty="0" smtClean="0">
                <a:solidFill>
                  <a:srgbClr val="008000"/>
                </a:solidFill>
                <a:latin typeface="+mj-lt"/>
              </a:rPr>
              <a:t>Aalto University, Finland</a:t>
            </a:r>
            <a:endParaRPr lang="en-US" sz="2000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2" name="Picture 1" descr="aalto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76672"/>
            <a:ext cx="1439079" cy="11992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Advances in Methods of Information and Communication Technology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(</a:t>
            </a:r>
            <a:r>
              <a:rPr lang="en-US" sz="1200" dirty="0"/>
              <a:t>AMICT 2014)</a:t>
            </a:r>
            <a:r>
              <a:rPr lang="en-US" sz="1200" dirty="0" smtClean="0"/>
              <a:t>, Petrozavodsk </a:t>
            </a:r>
            <a:r>
              <a:rPr lang="en-US" sz="1200" dirty="0"/>
              <a:t>State University, Russia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10</a:t>
            </a:fld>
            <a:r>
              <a:rPr lang="en-GB" smtClean="0"/>
              <a:t>/ 28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smtClean="0"/>
              <a:t>Advances in Methods of Information and Communication Technology  (AMICT 2014),</a:t>
            </a:r>
          </a:p>
          <a:p>
            <a:pPr algn="ctr"/>
            <a:r>
              <a:rPr lang="en-US" smtClean="0"/>
              <a:t>Petrozavodsk State University, Russia 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hops?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3528" y="1556792"/>
            <a:ext cx="8424936" cy="403225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Our research questions:</a:t>
            </a:r>
          </a:p>
          <a:p>
            <a:endParaRPr lang="en-US" dirty="0" smtClean="0"/>
          </a:p>
          <a:p>
            <a:r>
              <a:rPr lang="en-US" dirty="0" smtClean="0"/>
              <a:t>Q1</a:t>
            </a:r>
            <a:r>
              <a:rPr lang="en-US" dirty="0"/>
              <a:t>: How is the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average time to send a packet </a:t>
            </a:r>
            <a:r>
              <a:rPr lang="en-US" dirty="0"/>
              <a:t>from one arbitrary node to another arbitrary node affected by hop restriction h?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Q2: How </a:t>
            </a:r>
            <a:r>
              <a:rPr lang="en-US" dirty="0" smtClean="0"/>
              <a:t>is the </a:t>
            </a:r>
            <a:r>
              <a:rPr lang="en-US" sz="3000" dirty="0" smtClean="0">
                <a:solidFill>
                  <a:srgbClr val="008000"/>
                </a:solidFill>
              </a:rPr>
              <a:t>fraction </a:t>
            </a:r>
            <a:r>
              <a:rPr lang="en-US" sz="3000" dirty="0">
                <a:solidFill>
                  <a:srgbClr val="008000"/>
                </a:solidFill>
              </a:rPr>
              <a:t>of nodes reachable </a:t>
            </a:r>
            <a:r>
              <a:rPr lang="en-US" dirty="0"/>
              <a:t>from one arbitrary </a:t>
            </a:r>
            <a:r>
              <a:rPr lang="en-US" dirty="0" smtClean="0"/>
              <a:t>node affected </a:t>
            </a:r>
            <a:r>
              <a:rPr lang="en-US" dirty="0"/>
              <a:t>by h? </a:t>
            </a:r>
          </a:p>
          <a:p>
            <a:endParaRPr lang="en-US" dirty="0" smtClean="0"/>
          </a:p>
          <a:p>
            <a:r>
              <a:rPr lang="en-US" dirty="0" smtClean="0"/>
              <a:t>Q3</a:t>
            </a:r>
            <a:r>
              <a:rPr lang="en-US" dirty="0"/>
              <a:t>: How is the </a:t>
            </a:r>
            <a:r>
              <a:rPr lang="en-US" sz="3000" dirty="0">
                <a:solidFill>
                  <a:srgbClr val="524FD6"/>
                </a:solidFill>
              </a:rPr>
              <a:t>delivery ratio </a:t>
            </a:r>
            <a:r>
              <a:rPr lang="en-US" dirty="0"/>
              <a:t>from one arbitrary node to </a:t>
            </a:r>
          </a:p>
          <a:p>
            <a:r>
              <a:rPr lang="en-US" dirty="0"/>
              <a:t>another arbitrary node affected by h?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24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11</a:t>
            </a:fld>
            <a:r>
              <a:rPr lang="en-GB" smtClean="0"/>
              <a:t>/ 28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smtClean="0"/>
              <a:t>Advances in Methods of Information and Communication Technology  (AMICT 2014),</a:t>
            </a:r>
          </a:p>
          <a:p>
            <a:pPr algn="ctr"/>
            <a:r>
              <a:rPr lang="en-US" smtClean="0"/>
              <a:t>Petrozavodsk State University, Russia 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2348880"/>
            <a:ext cx="6768752" cy="122413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Capacity Analysis of Hop-Limited Routing with Increasing Hop Count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3789040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/>
              <a:buChar char="o"/>
            </a:pPr>
            <a:r>
              <a:rPr lang="en-US" dirty="0" smtClean="0"/>
              <a:t>Motivation and challenges in opportunistic message routing</a:t>
            </a:r>
          </a:p>
          <a:p>
            <a:pPr marL="342900" indent="-342900">
              <a:buFont typeface="Courier New"/>
              <a:buChar char="o"/>
            </a:pPr>
            <a:r>
              <a:rPr lang="en-US" dirty="0" smtClean="0"/>
              <a:t>Hop-limited routing (how many hops?)</a:t>
            </a:r>
          </a:p>
          <a:p>
            <a:pPr marL="342900" indent="-342900">
              <a:buFont typeface="Courier New"/>
              <a:buChar char="o"/>
            </a:pPr>
            <a:r>
              <a:rPr lang="en-US" b="1" dirty="0">
                <a:solidFill>
                  <a:srgbClr val="008000"/>
                </a:solidFill>
              </a:rPr>
              <a:t>Capacity Analysis of Hop-Limited Routing with Increasing Hop </a:t>
            </a:r>
            <a:r>
              <a:rPr lang="en-US" b="1" dirty="0" smtClean="0">
                <a:solidFill>
                  <a:srgbClr val="008000"/>
                </a:solidFill>
              </a:rPr>
              <a:t>Count </a:t>
            </a:r>
          </a:p>
          <a:p>
            <a:pPr marL="800100" lvl="1" indent="-342900">
              <a:buFont typeface="Courier New"/>
              <a:buChar char="o"/>
            </a:pPr>
            <a:r>
              <a:rPr lang="en-US" dirty="0" smtClean="0"/>
              <a:t>Step 1: Network topology generation</a:t>
            </a:r>
          </a:p>
          <a:p>
            <a:pPr marL="800100" lvl="1" indent="-342900">
              <a:buFont typeface="Courier New"/>
              <a:buChar char="o"/>
            </a:pPr>
            <a:r>
              <a:rPr lang="en-US" dirty="0" smtClean="0"/>
              <a:t>Step 2: All Hops Optimal Paths Problem (AHOPs)</a:t>
            </a:r>
          </a:p>
          <a:p>
            <a:pPr marL="342900" indent="-342900">
              <a:buFont typeface="Courier New"/>
              <a:buChar char="o"/>
            </a:pPr>
            <a:r>
              <a:rPr lang="en-US" dirty="0" smtClean="0"/>
              <a:t>Numerical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51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12</a:t>
            </a:fld>
            <a:r>
              <a:rPr lang="en-GB" smtClean="0"/>
              <a:t>/ 28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smtClean="0"/>
              <a:t>Advances in Methods of Information and Communication Technology  (AMICT 2014),</a:t>
            </a:r>
          </a:p>
          <a:p>
            <a:pPr algn="ctr"/>
            <a:r>
              <a:rPr lang="en-US" smtClean="0"/>
              <a:t>Petrozavodsk State University, Russia 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9712" y="404664"/>
            <a:ext cx="648049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AHOP: </a:t>
            </a:r>
            <a:r>
              <a:rPr lang="en-US" dirty="0" smtClean="0"/>
              <a:t> All </a:t>
            </a:r>
            <a:r>
              <a:rPr lang="en-US" dirty="0"/>
              <a:t>Hops Optimal Paths </a:t>
            </a:r>
            <a:br>
              <a:rPr lang="en-US" dirty="0"/>
            </a:br>
            <a:r>
              <a:rPr lang="en-US" sz="1800" dirty="0"/>
              <a:t>[Guerin and </a:t>
            </a:r>
            <a:r>
              <a:rPr lang="en-US" sz="1800" dirty="0" err="1"/>
              <a:t>Orda</a:t>
            </a:r>
            <a:r>
              <a:rPr lang="en-US" sz="1800" dirty="0"/>
              <a:t> 2002]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11560" y="1989138"/>
            <a:ext cx="7992887" cy="1799902"/>
          </a:xfrm>
        </p:spPr>
        <p:txBody>
          <a:bodyPr>
            <a:normAutofit/>
          </a:bodyPr>
          <a:lstStyle/>
          <a:p>
            <a:r>
              <a:rPr lang="en-US" dirty="0" smtClean="0"/>
              <a:t>If we are given the network topology, we can find the </a:t>
            </a:r>
            <a:r>
              <a:rPr lang="en-US" i="1" dirty="0" smtClean="0">
                <a:solidFill>
                  <a:srgbClr val="524FD6"/>
                </a:solidFill>
              </a:rPr>
              <a:t>hop-restricted paths</a:t>
            </a:r>
            <a:r>
              <a:rPr lang="en-US" dirty="0" smtClean="0"/>
              <a:t> on this network.</a:t>
            </a:r>
          </a:p>
          <a:p>
            <a:endParaRPr lang="en-US" dirty="0"/>
          </a:p>
          <a:p>
            <a:r>
              <a:rPr lang="en-US" dirty="0" smtClean="0"/>
              <a:t>More formally [Guerin and </a:t>
            </a:r>
            <a:r>
              <a:rPr lang="en-US" dirty="0" err="1" smtClean="0"/>
              <a:t>Orda</a:t>
            </a:r>
            <a:r>
              <a:rPr lang="en-US" dirty="0" smtClean="0"/>
              <a:t> 2002]: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528" y="3789040"/>
            <a:ext cx="8352928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077072"/>
            <a:ext cx="7829157" cy="141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7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13</a:t>
            </a:fld>
            <a:r>
              <a:rPr lang="en-GB" smtClean="0"/>
              <a:t>/ 28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smtClean="0"/>
              <a:t>Advances in Methods of Information and Communication Technology  (AMICT 2014),</a:t>
            </a:r>
          </a:p>
          <a:p>
            <a:pPr algn="ctr"/>
            <a:r>
              <a:rPr lang="en-US" smtClean="0"/>
              <a:t>Petrozavodsk State University, Russia 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7704" y="332656"/>
            <a:ext cx="7236296" cy="72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AHOP for opportunistic capacity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3528" y="1916832"/>
            <a:ext cx="6120680" cy="40322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Q1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Average time to send a packet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Q2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Fraction </a:t>
            </a:r>
            <a:r>
              <a:rPr lang="en-US" dirty="0">
                <a:solidFill>
                  <a:srgbClr val="000000"/>
                </a:solidFill>
              </a:rPr>
              <a:t>of nodes </a:t>
            </a:r>
            <a:r>
              <a:rPr lang="en-US" dirty="0" smtClean="0">
                <a:solidFill>
                  <a:srgbClr val="000000"/>
                </a:solidFill>
              </a:rPr>
              <a:t>reachabl</a:t>
            </a:r>
            <a:r>
              <a:rPr lang="en-US" dirty="0">
                <a:solidFill>
                  <a:srgbClr val="000000"/>
                </a:solidFill>
              </a:rPr>
              <a:t>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Q3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Delivery ratio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6016" y="1916832"/>
            <a:ext cx="2016224" cy="504056"/>
          </a:xfrm>
          <a:prstGeom prst="roundRect">
            <a:avLst/>
          </a:prstGeom>
          <a:solidFill>
            <a:schemeClr val="bg2"/>
          </a:solidFill>
          <a:ln w="28575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Path length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44008" y="3140968"/>
            <a:ext cx="2160240" cy="1080120"/>
          </a:xfrm>
          <a:prstGeom prst="roundRect">
            <a:avLst/>
          </a:prstGeom>
          <a:solidFill>
            <a:schemeClr val="bg2"/>
          </a:solidFill>
          <a:ln w="28575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Size of the connected component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16016" y="4869160"/>
            <a:ext cx="2016224" cy="1008112"/>
          </a:xfrm>
          <a:prstGeom prst="roundRect">
            <a:avLst/>
          </a:prstGeom>
          <a:solidFill>
            <a:schemeClr val="bg2"/>
          </a:solidFill>
          <a:ln w="28575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Probability of the existence of a path 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14" name="Straight Arrow Connector 13"/>
          <p:cNvCxnSpPr>
            <a:stCxn id="6" idx="5"/>
            <a:endCxn id="10" idx="1"/>
          </p:cNvCxnSpPr>
          <p:nvPr/>
        </p:nvCxnSpPr>
        <p:spPr>
          <a:xfrm>
            <a:off x="7111561" y="5392497"/>
            <a:ext cx="249470" cy="17746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6804248" y="5085184"/>
            <a:ext cx="2004736" cy="1512168"/>
            <a:chOff x="4427984" y="1556792"/>
            <a:chExt cx="2004736" cy="1512168"/>
          </a:xfrm>
        </p:grpSpPr>
        <p:sp>
          <p:nvSpPr>
            <p:cNvPr id="11" name="Oval 10"/>
            <p:cNvSpPr/>
            <p:nvPr/>
          </p:nvSpPr>
          <p:spPr>
            <a:xfrm>
              <a:off x="5508104" y="2348880"/>
              <a:ext cx="360040" cy="360040"/>
            </a:xfrm>
            <a:prstGeom prst="ellipse">
              <a:avLst/>
            </a:prstGeom>
            <a:solidFill>
              <a:srgbClr val="F2F2F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427984" y="1556792"/>
              <a:ext cx="1944216" cy="1512168"/>
              <a:chOff x="4716016" y="1628800"/>
              <a:chExt cx="1944216" cy="1512168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4716016" y="1628800"/>
                <a:ext cx="360040" cy="360040"/>
              </a:xfrm>
              <a:prstGeom prst="ellipse">
                <a:avLst/>
              </a:prstGeom>
              <a:solidFill>
                <a:srgbClr val="F2F2F2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s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220072" y="2060848"/>
                <a:ext cx="360040" cy="360040"/>
              </a:xfrm>
              <a:prstGeom prst="ellipse">
                <a:avLst/>
              </a:prstGeom>
              <a:solidFill>
                <a:srgbClr val="F2F2F2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300192" y="2780928"/>
                <a:ext cx="360040" cy="360040"/>
              </a:xfrm>
              <a:prstGeom prst="ellipse">
                <a:avLst/>
              </a:prstGeom>
              <a:solidFill>
                <a:srgbClr val="F2F2F2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d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5580112" y="2348880"/>
                <a:ext cx="249470" cy="177462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6084168" y="2708920"/>
                <a:ext cx="249470" cy="177462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4860032" y="1628800"/>
              <a:ext cx="492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w1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36096" y="1916832"/>
              <a:ext cx="492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w2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40152" y="2348880"/>
              <a:ext cx="492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w3</a:t>
              </a:r>
              <a:endParaRPr lang="en-US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092280" y="2996952"/>
            <a:ext cx="1872208" cy="1728192"/>
            <a:chOff x="6948264" y="3068960"/>
            <a:chExt cx="1872208" cy="1728192"/>
          </a:xfrm>
        </p:grpSpPr>
        <p:sp>
          <p:nvSpPr>
            <p:cNvPr id="24" name="Oval 23"/>
            <p:cNvSpPr/>
            <p:nvPr/>
          </p:nvSpPr>
          <p:spPr>
            <a:xfrm>
              <a:off x="7740352" y="4221088"/>
              <a:ext cx="360040" cy="360040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8460432" y="3789040"/>
              <a:ext cx="360040" cy="360040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4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8172400" y="3212976"/>
              <a:ext cx="360040" cy="360040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3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8460432" y="4437112"/>
              <a:ext cx="360040" cy="360040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5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7236296" y="3068960"/>
              <a:ext cx="360040" cy="360040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2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Arrow Connector 31"/>
            <p:cNvCxnSpPr>
              <a:stCxn id="26" idx="1"/>
              <a:endCxn id="30" idx="5"/>
            </p:cNvCxnSpPr>
            <p:nvPr/>
          </p:nvCxnSpPr>
          <p:spPr>
            <a:xfrm flipH="1" flipV="1">
              <a:off x="7543609" y="3376273"/>
              <a:ext cx="257854" cy="25785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endCxn id="27" idx="3"/>
            </p:cNvCxnSpPr>
            <p:nvPr/>
          </p:nvCxnSpPr>
          <p:spPr>
            <a:xfrm flipV="1">
              <a:off x="8028384" y="3520289"/>
              <a:ext cx="196743" cy="22185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6" idx="5"/>
              <a:endCxn id="25" idx="2"/>
            </p:cNvCxnSpPr>
            <p:nvPr/>
          </p:nvCxnSpPr>
          <p:spPr>
            <a:xfrm>
              <a:off x="8056049" y="3888713"/>
              <a:ext cx="404383" cy="8034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6" idx="3"/>
              <a:endCxn id="29" idx="6"/>
            </p:cNvCxnSpPr>
            <p:nvPr/>
          </p:nvCxnSpPr>
          <p:spPr>
            <a:xfrm flipH="1">
              <a:off x="7596336" y="3888713"/>
              <a:ext cx="205127" cy="8034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endCxn id="24" idx="0"/>
            </p:cNvCxnSpPr>
            <p:nvPr/>
          </p:nvCxnSpPr>
          <p:spPr>
            <a:xfrm flipH="1">
              <a:off x="7920372" y="3789040"/>
              <a:ext cx="36004" cy="43204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24" idx="6"/>
              <a:endCxn id="28" idx="2"/>
            </p:cNvCxnSpPr>
            <p:nvPr/>
          </p:nvCxnSpPr>
          <p:spPr>
            <a:xfrm>
              <a:off x="8100392" y="4401108"/>
              <a:ext cx="360040" cy="21602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7748736" y="3581400"/>
              <a:ext cx="360040" cy="360040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6948264" y="4365104"/>
              <a:ext cx="360040" cy="360040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7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62" name="Straight Arrow Connector 61"/>
            <p:cNvCxnSpPr>
              <a:endCxn id="61" idx="7"/>
            </p:cNvCxnSpPr>
            <p:nvPr/>
          </p:nvCxnSpPr>
          <p:spPr>
            <a:xfrm flipH="1">
              <a:off x="7255577" y="4005064"/>
              <a:ext cx="160740" cy="41276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7236296" y="3789040"/>
              <a:ext cx="360040" cy="360040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1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812632" y="1349152"/>
            <a:ext cx="2004736" cy="1512168"/>
            <a:chOff x="6812632" y="1349152"/>
            <a:chExt cx="2004736" cy="1512168"/>
          </a:xfrm>
        </p:grpSpPr>
        <p:grpSp>
          <p:nvGrpSpPr>
            <p:cNvPr id="78" name="Group 77"/>
            <p:cNvGrpSpPr/>
            <p:nvPr/>
          </p:nvGrpSpPr>
          <p:grpSpPr>
            <a:xfrm>
              <a:off x="6812632" y="1349152"/>
              <a:ext cx="2004736" cy="1512168"/>
              <a:chOff x="4427984" y="1556792"/>
              <a:chExt cx="2004736" cy="1512168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5508104" y="2348880"/>
                <a:ext cx="360040" cy="360040"/>
              </a:xfrm>
              <a:prstGeom prst="ellipse">
                <a:avLst/>
              </a:prstGeom>
              <a:solidFill>
                <a:srgbClr val="F2F2F2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0" name="Group 79"/>
              <p:cNvGrpSpPr/>
              <p:nvPr/>
            </p:nvGrpSpPr>
            <p:grpSpPr>
              <a:xfrm>
                <a:off x="4427984" y="1556792"/>
                <a:ext cx="1944216" cy="1512168"/>
                <a:chOff x="4716016" y="1628800"/>
                <a:chExt cx="1944216" cy="1512168"/>
              </a:xfrm>
            </p:grpSpPr>
            <p:sp>
              <p:nvSpPr>
                <p:cNvPr id="85" name="Oval 84"/>
                <p:cNvSpPr/>
                <p:nvPr/>
              </p:nvSpPr>
              <p:spPr>
                <a:xfrm>
                  <a:off x="5220072" y="2060848"/>
                  <a:ext cx="360040" cy="36004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300192" y="2780928"/>
                  <a:ext cx="360040" cy="36004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d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87" name="Straight Arrow Connector 86"/>
                <p:cNvCxnSpPr/>
                <p:nvPr/>
              </p:nvCxnSpPr>
              <p:spPr>
                <a:xfrm>
                  <a:off x="5580112" y="2348880"/>
                  <a:ext cx="249470" cy="177462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/>
                <p:cNvCxnSpPr/>
                <p:nvPr/>
              </p:nvCxnSpPr>
              <p:spPr>
                <a:xfrm>
                  <a:off x="6084168" y="2708920"/>
                  <a:ext cx="249470" cy="177462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Oval 83"/>
                <p:cNvSpPr/>
                <p:nvPr/>
              </p:nvSpPr>
              <p:spPr>
                <a:xfrm>
                  <a:off x="4716016" y="1628800"/>
                  <a:ext cx="360040" cy="36004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s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81" name="TextBox 80"/>
              <p:cNvSpPr txBox="1"/>
              <p:nvPr/>
            </p:nvSpPr>
            <p:spPr>
              <a:xfrm>
                <a:off x="4860032" y="1628800"/>
                <a:ext cx="4925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w1</a:t>
                </a:r>
                <a:endParaRPr lang="en-US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5436096" y="1916832"/>
                <a:ext cx="4925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w2</a:t>
                </a:r>
                <a:endParaRPr lang="en-US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940152" y="2348880"/>
                <a:ext cx="4925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w3</a:t>
                </a:r>
                <a:endParaRPr lang="en-US" dirty="0"/>
              </a:p>
            </p:txBody>
          </p:sp>
        </p:grpSp>
        <p:cxnSp>
          <p:nvCxnSpPr>
            <p:cNvPr id="89" name="Straight Arrow Connector 88"/>
            <p:cNvCxnSpPr>
              <a:stCxn id="84" idx="5"/>
            </p:cNvCxnSpPr>
            <p:nvPr/>
          </p:nvCxnSpPr>
          <p:spPr>
            <a:xfrm>
              <a:off x="7119945" y="1656465"/>
              <a:ext cx="221805" cy="14979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1297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14</a:t>
            </a:fld>
            <a:r>
              <a:rPr lang="en-GB" smtClean="0"/>
              <a:t>/ 28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smtClean="0"/>
              <a:t>Advances in Methods of Information and Communication Technology  (AMICT 2014),</a:t>
            </a:r>
          </a:p>
          <a:p>
            <a:pPr algn="ctr"/>
            <a:r>
              <a:rPr lang="en-US" smtClean="0"/>
              <a:t>Petrozavodsk State University, Russia 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our analysis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4293096"/>
            <a:ext cx="3635896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Time Nodeid1 Nodeid2 </a:t>
            </a:r>
            <a:r>
              <a:rPr lang="en-US" dirty="0" err="1" smtClean="0"/>
              <a:t>ConState</a:t>
            </a:r>
            <a:endParaRPr lang="en-US" dirty="0" smtClean="0"/>
          </a:p>
          <a:p>
            <a:r>
              <a:rPr lang="en-US" dirty="0" smtClean="0"/>
              <a:t>T1	n1	n2	up</a:t>
            </a:r>
          </a:p>
          <a:p>
            <a:r>
              <a:rPr lang="en-US" dirty="0" smtClean="0"/>
              <a:t>T2 	n3	n6	up</a:t>
            </a:r>
          </a:p>
          <a:p>
            <a:r>
              <a:rPr lang="en-US" dirty="0" smtClean="0"/>
              <a:t>T3 	n1	n2	down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187624" y="2636912"/>
            <a:ext cx="1440160" cy="115212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Human contact trace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 nodes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3419872" y="2348880"/>
            <a:ext cx="1872209" cy="1584176"/>
            <a:chOff x="3491880" y="2420888"/>
            <a:chExt cx="1872209" cy="1584176"/>
          </a:xfrm>
        </p:grpSpPr>
        <p:sp>
          <p:nvSpPr>
            <p:cNvPr id="20" name="Oval 19"/>
            <p:cNvSpPr/>
            <p:nvPr/>
          </p:nvSpPr>
          <p:spPr>
            <a:xfrm>
              <a:off x="3491880" y="3140968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3707905" y="2420888"/>
              <a:ext cx="1656184" cy="1584176"/>
              <a:chOff x="3575890" y="2420888"/>
              <a:chExt cx="1932214" cy="158417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4716016" y="2420888"/>
                <a:ext cx="432048" cy="43204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211960" y="3573016"/>
                <a:ext cx="432048" cy="43204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076056" y="3212976"/>
                <a:ext cx="432048" cy="43204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>
                <a:stCxn id="15" idx="6"/>
                <a:endCxn id="17" idx="2"/>
              </p:cNvCxnSpPr>
              <p:nvPr/>
            </p:nvCxnSpPr>
            <p:spPr>
              <a:xfrm>
                <a:off x="4067944" y="2636912"/>
                <a:ext cx="648072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5" idx="5"/>
                <a:endCxn id="16" idx="2"/>
              </p:cNvCxnSpPr>
              <p:nvPr/>
            </p:nvCxnSpPr>
            <p:spPr>
              <a:xfrm>
                <a:off x="4004672" y="2789664"/>
                <a:ext cx="351304" cy="351304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19" idx="1"/>
                <a:endCxn id="17" idx="4"/>
              </p:cNvCxnSpPr>
              <p:nvPr/>
            </p:nvCxnSpPr>
            <p:spPr>
              <a:xfrm flipH="1" flipV="1">
                <a:off x="4932040" y="2852936"/>
                <a:ext cx="207288" cy="423312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0" idx="5"/>
                <a:endCxn id="18" idx="2"/>
              </p:cNvCxnSpPr>
              <p:nvPr/>
            </p:nvCxnSpPr>
            <p:spPr>
              <a:xfrm>
                <a:off x="3754099" y="3509744"/>
                <a:ext cx="457861" cy="279296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15" idx="4"/>
                <a:endCxn id="20" idx="0"/>
              </p:cNvCxnSpPr>
              <p:nvPr/>
            </p:nvCxnSpPr>
            <p:spPr>
              <a:xfrm flipH="1">
                <a:off x="3575890" y="2852936"/>
                <a:ext cx="276031" cy="288032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endCxn id="19" idx="1"/>
              </p:cNvCxnSpPr>
              <p:nvPr/>
            </p:nvCxnSpPr>
            <p:spPr>
              <a:xfrm>
                <a:off x="4584000" y="3140968"/>
                <a:ext cx="555327" cy="13528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/>
              <p:nvPr/>
            </p:nvSpPr>
            <p:spPr>
              <a:xfrm>
                <a:off x="3635896" y="2420888"/>
                <a:ext cx="432048" cy="43204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/>
              <p:cNvCxnSpPr>
                <a:stCxn id="20" idx="6"/>
                <a:endCxn id="16" idx="2"/>
              </p:cNvCxnSpPr>
              <p:nvPr/>
            </p:nvCxnSpPr>
            <p:spPr>
              <a:xfrm flipV="1">
                <a:off x="3827917" y="3140968"/>
                <a:ext cx="528059" cy="216024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4355976" y="2924944"/>
                <a:ext cx="432048" cy="43204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9" name="Right Arrow 78"/>
          <p:cNvSpPr/>
          <p:nvPr/>
        </p:nvSpPr>
        <p:spPr>
          <a:xfrm flipV="1">
            <a:off x="2771800" y="2996952"/>
            <a:ext cx="504056" cy="288032"/>
          </a:xfrm>
          <a:prstGeom prst="rightArrow">
            <a:avLst/>
          </a:prstGeom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ight Arrow 79"/>
          <p:cNvSpPr/>
          <p:nvPr/>
        </p:nvSpPr>
        <p:spPr>
          <a:xfrm flipV="1">
            <a:off x="5508104" y="3068960"/>
            <a:ext cx="504056" cy="288032"/>
          </a:xfrm>
          <a:prstGeom prst="rightArrow">
            <a:avLst/>
          </a:prstGeom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6228184" y="2636912"/>
            <a:ext cx="1512168" cy="1008112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524FD6"/>
                </a:solidFill>
              </a:rPr>
              <a:t>AHOP</a:t>
            </a:r>
          </a:p>
          <a:p>
            <a:pPr algn="ctr"/>
            <a:r>
              <a:rPr lang="en-US" b="1" dirty="0" smtClean="0">
                <a:solidFill>
                  <a:srgbClr val="524FD6"/>
                </a:solidFill>
              </a:rPr>
              <a:t>Analysis</a:t>
            </a:r>
          </a:p>
          <a:p>
            <a:pPr algn="ctr"/>
            <a:r>
              <a:rPr lang="en-US" b="1" dirty="0" smtClean="0">
                <a:solidFill>
                  <a:srgbClr val="524FD6"/>
                </a:solidFill>
              </a:rPr>
              <a:t>h=1,…,N</a:t>
            </a:r>
            <a:endParaRPr lang="en-US" b="1" dirty="0">
              <a:solidFill>
                <a:srgbClr val="524FD6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475656" y="227687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Input</a:t>
            </a:r>
            <a:endParaRPr lang="en-US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2771800" y="1844824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Generate the network topology </a:t>
            </a:r>
            <a:endParaRPr lang="en-US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251520" y="3933056"/>
            <a:ext cx="2600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 sample trace format</a:t>
            </a:r>
            <a:endParaRPr lang="en-US" b="1" dirty="0"/>
          </a:p>
        </p:txBody>
      </p:sp>
      <p:sp>
        <p:nvSpPr>
          <p:cNvPr id="87" name="Bent Arrow 86"/>
          <p:cNvSpPr/>
          <p:nvPr/>
        </p:nvSpPr>
        <p:spPr>
          <a:xfrm flipV="1">
            <a:off x="2699792" y="3789040"/>
            <a:ext cx="936104" cy="648072"/>
          </a:xfrm>
          <a:prstGeom prst="bentArrow">
            <a:avLst>
              <a:gd name="adj1" fmla="val 25000"/>
              <a:gd name="adj2" fmla="val 41439"/>
              <a:gd name="adj3" fmla="val 25000"/>
              <a:gd name="adj4" fmla="val 71061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3707904" y="4149080"/>
            <a:ext cx="1512168" cy="648072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524FD6"/>
                </a:solidFill>
              </a:rPr>
              <a:t>Simulate the system</a:t>
            </a:r>
            <a:endParaRPr lang="en-US" b="1" dirty="0">
              <a:solidFill>
                <a:srgbClr val="524FD6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71600" y="4077072"/>
            <a:ext cx="7632848" cy="193899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is our network like, i.e., what is the network topology?</a:t>
            </a:r>
          </a:p>
          <a:p>
            <a:pPr algn="ctr"/>
            <a:endParaRPr lang="en-US" sz="2400" dirty="0"/>
          </a:p>
          <a:p>
            <a:pPr marL="342900" indent="-342900" algn="ctr">
              <a:buFont typeface="Courier New"/>
              <a:buChar char="o"/>
            </a:pPr>
            <a:r>
              <a:rPr lang="en-US" sz="2400" dirty="0"/>
              <a:t>Depends on when/how you look at the network!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645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/>
      <p:bldP spid="82" grpId="1"/>
      <p:bldP spid="83" grpId="0"/>
      <p:bldP spid="85" grpId="0"/>
      <p:bldP spid="85" grpId="1"/>
      <p:bldP spid="87" grpId="1" animBg="1"/>
      <p:bldP spid="87" grpId="2" animBg="1"/>
      <p:bldP spid="87" grpId="3" animBg="1"/>
      <p:bldP spid="88" grpId="0" animBg="1"/>
      <p:bldP spid="88" grpId="1" animBg="1"/>
      <p:bldP spid="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15</a:t>
            </a:fld>
            <a:r>
              <a:rPr lang="en-GB" dirty="0" smtClean="0"/>
              <a:t>/ 28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Network topology generation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1520" y="3140968"/>
            <a:ext cx="4608512" cy="1584176"/>
          </a:xfrm>
        </p:spPr>
        <p:txBody>
          <a:bodyPr>
            <a:noAutofit/>
          </a:bodyPr>
          <a:lstStyle/>
          <a:p>
            <a:pPr marL="457200" indent="-457200">
              <a:lnSpc>
                <a:spcPct val="130000"/>
              </a:lnSpc>
              <a:buFont typeface="Courier New"/>
              <a:buChar char="o"/>
            </a:pPr>
            <a:r>
              <a:rPr lang="en-US" altLang="zh-CN" sz="1800" u="sng" dirty="0">
                <a:latin typeface="+mn-lt"/>
                <a:cs typeface="+mn-cs"/>
              </a:rPr>
              <a:t>Approach 1: </a:t>
            </a:r>
            <a:r>
              <a:rPr lang="en-US" altLang="zh-CN" sz="1800" dirty="0">
                <a:latin typeface="+mn-lt"/>
                <a:cs typeface="+mn-cs"/>
              </a:rPr>
              <a:t>Aggregate all contacts in the trace, and create a static graph to represent network topology </a:t>
            </a:r>
            <a:r>
              <a:rPr lang="en-US" altLang="zh-CN" sz="2000" dirty="0" smtClean="0">
                <a:sym typeface="Wingdings"/>
              </a:rPr>
              <a:t> </a:t>
            </a:r>
            <a:r>
              <a:rPr lang="en-US" altLang="zh-CN" sz="2000" b="1" dirty="0" smtClean="0">
                <a:solidFill>
                  <a:srgbClr val="524FD6"/>
                </a:solidFill>
                <a:latin typeface="+mn-lt"/>
              </a:rPr>
              <a:t>Static graph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95536" y="2492896"/>
            <a:ext cx="828092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5536" y="24928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T=0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100392" y="249289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99592" y="1556792"/>
            <a:ext cx="422923" cy="917798"/>
            <a:chOff x="899592" y="1556792"/>
            <a:chExt cx="422923" cy="917798"/>
          </a:xfrm>
        </p:grpSpPr>
        <p:pic>
          <p:nvPicPr>
            <p:cNvPr id="9" name="Picture 8" descr="person-walking-icon4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1858126"/>
              <a:ext cx="422923" cy="61646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flipH="1">
              <a:off x="971600" y="155679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31640" y="1556792"/>
            <a:ext cx="432048" cy="917797"/>
            <a:chOff x="1331640" y="1556792"/>
            <a:chExt cx="432048" cy="917797"/>
          </a:xfrm>
        </p:grpSpPr>
        <p:pic>
          <p:nvPicPr>
            <p:cNvPr id="10" name="Picture 9" descr="person-walking-icon4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1844824"/>
              <a:ext cx="432048" cy="62976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flipH="1">
              <a:off x="1403648" y="155679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39752" y="1556792"/>
            <a:ext cx="422923" cy="917798"/>
            <a:chOff x="2051720" y="1556792"/>
            <a:chExt cx="422923" cy="917798"/>
          </a:xfrm>
        </p:grpSpPr>
        <p:pic>
          <p:nvPicPr>
            <p:cNvPr id="11" name="Picture 10" descr="person-walking-icon4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1858126"/>
              <a:ext cx="422923" cy="61646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 flipH="1">
              <a:off x="2123728" y="155679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99792" y="1556792"/>
            <a:ext cx="432048" cy="917797"/>
            <a:chOff x="2483768" y="1556792"/>
            <a:chExt cx="432048" cy="917797"/>
          </a:xfrm>
        </p:grpSpPr>
        <p:pic>
          <p:nvPicPr>
            <p:cNvPr id="12" name="Picture 11" descr="person-walking-icon4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1844824"/>
              <a:ext cx="432048" cy="62976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flipH="1">
              <a:off x="2555776" y="1556792"/>
              <a:ext cx="144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283968" y="1556792"/>
            <a:ext cx="422923" cy="917798"/>
            <a:chOff x="4283968" y="1556792"/>
            <a:chExt cx="422923" cy="917798"/>
          </a:xfrm>
        </p:grpSpPr>
        <p:pic>
          <p:nvPicPr>
            <p:cNvPr id="13" name="Picture 12" descr="person-walking-icon4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1858126"/>
              <a:ext cx="422923" cy="61646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 flipH="1">
              <a:off x="4355976" y="155679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44008" y="1556792"/>
            <a:ext cx="432048" cy="917797"/>
            <a:chOff x="4644008" y="1556792"/>
            <a:chExt cx="432048" cy="917797"/>
          </a:xfrm>
        </p:grpSpPr>
        <p:pic>
          <p:nvPicPr>
            <p:cNvPr id="14" name="Picture 13" descr="person-walking-icon4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1844824"/>
              <a:ext cx="432048" cy="62976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 flipH="1">
              <a:off x="4788024" y="155679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475656" y="2492896"/>
            <a:ext cx="37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627784" y="2492896"/>
            <a:ext cx="37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572000" y="2492896"/>
            <a:ext cx="37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t3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6012160" y="1556792"/>
            <a:ext cx="422923" cy="917798"/>
            <a:chOff x="2051720" y="1556792"/>
            <a:chExt cx="422923" cy="917798"/>
          </a:xfrm>
        </p:grpSpPr>
        <p:pic>
          <p:nvPicPr>
            <p:cNvPr id="61" name="Picture 60" descr="person-walking-icon4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1858126"/>
              <a:ext cx="422923" cy="616464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 flipH="1">
              <a:off x="2123728" y="155679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372200" y="1556792"/>
            <a:ext cx="432048" cy="917797"/>
            <a:chOff x="2483768" y="1556792"/>
            <a:chExt cx="432048" cy="917797"/>
          </a:xfrm>
        </p:grpSpPr>
        <p:pic>
          <p:nvPicPr>
            <p:cNvPr id="64" name="Picture 63" descr="person-walking-icon4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1844824"/>
              <a:ext cx="432048" cy="629765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 flipH="1">
              <a:off x="2555776" y="1556792"/>
              <a:ext cx="144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6300192" y="2492896"/>
            <a:ext cx="37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t4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436096" y="3429000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300192" y="3212976"/>
            <a:ext cx="360040" cy="360040"/>
          </a:xfrm>
          <a:prstGeom prst="ellipse">
            <a:avLst/>
          </a:prstGeom>
          <a:solidFill>
            <a:srgbClr val="D9D9D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020272" y="3573016"/>
            <a:ext cx="360040" cy="360040"/>
          </a:xfrm>
          <a:prstGeom prst="ellipse">
            <a:avLst/>
          </a:prstGeom>
          <a:solidFill>
            <a:srgbClr val="D9D9D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596336" y="3861048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>
            <a:stCxn id="32" idx="6"/>
            <a:endCxn id="33" idx="2"/>
          </p:cNvCxnSpPr>
          <p:nvPr/>
        </p:nvCxnSpPr>
        <p:spPr>
          <a:xfrm flipV="1">
            <a:off x="5796136" y="3392996"/>
            <a:ext cx="504056" cy="21602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4" idx="1"/>
            <a:endCxn id="33" idx="6"/>
          </p:cNvCxnSpPr>
          <p:nvPr/>
        </p:nvCxnSpPr>
        <p:spPr>
          <a:xfrm flipH="1" flipV="1">
            <a:off x="6660232" y="3392996"/>
            <a:ext cx="412767" cy="23274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4" idx="6"/>
            <a:endCxn id="35" idx="1"/>
          </p:cNvCxnSpPr>
          <p:nvPr/>
        </p:nvCxnSpPr>
        <p:spPr>
          <a:xfrm>
            <a:off x="7380312" y="3753036"/>
            <a:ext cx="268751" cy="16073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6372200" y="3933056"/>
            <a:ext cx="360040" cy="360040"/>
          </a:xfrm>
          <a:prstGeom prst="ellipse">
            <a:avLst/>
          </a:prstGeom>
          <a:solidFill>
            <a:srgbClr val="D9D9D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/>
          <p:cNvCxnSpPr>
            <a:stCxn id="33" idx="4"/>
            <a:endCxn id="68" idx="0"/>
          </p:cNvCxnSpPr>
          <p:nvPr/>
        </p:nvCxnSpPr>
        <p:spPr>
          <a:xfrm>
            <a:off x="6480212" y="3573016"/>
            <a:ext cx="72008" cy="36004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107504" y="4725144"/>
            <a:ext cx="4788024" cy="1518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Courier New"/>
              <a:buChar char="o"/>
            </a:pPr>
            <a:r>
              <a:rPr lang="en-US" altLang="zh-CN" u="sng" dirty="0"/>
              <a:t>Approach </a:t>
            </a:r>
            <a:r>
              <a:rPr lang="en-US" altLang="zh-CN" u="sng" dirty="0" smtClean="0"/>
              <a:t>2: </a:t>
            </a:r>
            <a:r>
              <a:rPr lang="en-US" altLang="zh-CN" dirty="0" smtClean="0"/>
              <a:t>Instead </a:t>
            </a:r>
            <a:r>
              <a:rPr lang="en-US" altLang="zh-CN" dirty="0"/>
              <a:t>of one single graph, observe the network in several time points, and create the network topology  </a:t>
            </a:r>
            <a:r>
              <a:rPr lang="en-US" altLang="zh-CN" dirty="0">
                <a:sym typeface="Wingdings"/>
              </a:rPr>
              <a:t> </a:t>
            </a:r>
            <a:r>
              <a:rPr lang="en-US" altLang="zh-CN" b="1" dirty="0">
                <a:solidFill>
                  <a:srgbClr val="524FD6"/>
                </a:solidFill>
                <a:sym typeface="Wingdings"/>
              </a:rPr>
              <a:t>Time-aggregated graph</a:t>
            </a:r>
            <a:endParaRPr lang="en-US" altLang="zh-CN" b="1" dirty="0">
              <a:solidFill>
                <a:srgbClr val="524FD6"/>
              </a:solidFill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5148064" y="5229200"/>
            <a:ext cx="1096503" cy="1027857"/>
            <a:chOff x="5148064" y="5517232"/>
            <a:chExt cx="1096503" cy="1027857"/>
          </a:xfrm>
        </p:grpSpPr>
        <p:sp>
          <p:nvSpPr>
            <p:cNvPr id="91" name="Oval 90"/>
            <p:cNvSpPr/>
            <p:nvPr/>
          </p:nvSpPr>
          <p:spPr>
            <a:xfrm>
              <a:off x="5796136" y="5517232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5220072" y="5517232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 flipH="1">
              <a:off x="5220072" y="5517232"/>
              <a:ext cx="288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5148064" y="5949280"/>
              <a:ext cx="288032" cy="307777"/>
              <a:chOff x="5148064" y="5949280"/>
              <a:chExt cx="288032" cy="307777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5148064" y="5949280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 flipH="1">
                <a:off x="5148064" y="5949280"/>
                <a:ext cx="2076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</a:t>
                </a:r>
                <a:endParaRPr lang="en-US" sz="1400" dirty="0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 flipH="1">
              <a:off x="5796136" y="5517232"/>
              <a:ext cx="288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B</a:t>
              </a:r>
              <a:endParaRPr lang="en-US" sz="1400" dirty="0"/>
            </a:p>
          </p:txBody>
        </p:sp>
        <p:sp>
          <p:nvSpPr>
            <p:cNvPr id="92" name="Oval 91"/>
            <p:cNvSpPr/>
            <p:nvPr/>
          </p:nvSpPr>
          <p:spPr>
            <a:xfrm>
              <a:off x="5940152" y="6021288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5580112" y="6237312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 flipH="1">
              <a:off x="5580112" y="6237312"/>
              <a:ext cx="207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</a:t>
              </a:r>
              <a:endParaRPr lang="en-US" sz="1400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940152" y="6021288"/>
              <a:ext cx="30441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E</a:t>
              </a:r>
              <a:endParaRPr lang="en-US" sz="1400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804248" y="5157192"/>
            <a:ext cx="1584176" cy="811833"/>
            <a:chOff x="5148064" y="5517232"/>
            <a:chExt cx="1584176" cy="811833"/>
          </a:xfrm>
        </p:grpSpPr>
        <p:sp>
          <p:nvSpPr>
            <p:cNvPr id="99" name="Oval 98"/>
            <p:cNvSpPr/>
            <p:nvPr/>
          </p:nvSpPr>
          <p:spPr>
            <a:xfrm>
              <a:off x="5796136" y="5517232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5220072" y="5517232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 flipH="1">
              <a:off x="5220072" y="5517232"/>
              <a:ext cx="288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5148064" y="5949280"/>
              <a:ext cx="288032" cy="307777"/>
              <a:chOff x="5148064" y="5949280"/>
              <a:chExt cx="288032" cy="307777"/>
            </a:xfrm>
          </p:grpSpPr>
          <p:sp>
            <p:nvSpPr>
              <p:cNvPr id="108" name="Oval 107"/>
              <p:cNvSpPr/>
              <p:nvPr/>
            </p:nvSpPr>
            <p:spPr>
              <a:xfrm>
                <a:off x="5148064" y="5949280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 flipH="1">
                <a:off x="5148064" y="5949280"/>
                <a:ext cx="2076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</a:t>
                </a:r>
                <a:endParaRPr lang="en-US" sz="1400" dirty="0"/>
              </a:p>
            </p:txBody>
          </p:sp>
        </p:grpSp>
        <p:sp>
          <p:nvSpPr>
            <p:cNvPr id="103" name="TextBox 102"/>
            <p:cNvSpPr txBox="1"/>
            <p:nvPr/>
          </p:nvSpPr>
          <p:spPr>
            <a:xfrm flipH="1">
              <a:off x="5796136" y="5517232"/>
              <a:ext cx="288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B</a:t>
              </a:r>
              <a:endParaRPr lang="en-US" sz="1400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5940152" y="6021288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6444208" y="5877272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 flipH="1">
              <a:off x="6444208" y="5877272"/>
              <a:ext cx="207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</a:t>
              </a:r>
              <a:endParaRPr lang="en-US" sz="1400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940152" y="6021288"/>
              <a:ext cx="30441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E</a:t>
              </a:r>
              <a:endParaRPr lang="en-US" sz="1400" dirty="0"/>
            </a:p>
          </p:txBody>
        </p:sp>
      </p:grpSp>
      <p:cxnSp>
        <p:nvCxnSpPr>
          <p:cNvPr id="129" name="Curved Connector 128"/>
          <p:cNvCxnSpPr/>
          <p:nvPr/>
        </p:nvCxnSpPr>
        <p:spPr>
          <a:xfrm rot="10800000" flipV="1">
            <a:off x="6732240" y="2852936"/>
            <a:ext cx="1512168" cy="432048"/>
          </a:xfrm>
          <a:prstGeom prst="curvedConnector3">
            <a:avLst>
              <a:gd name="adj1" fmla="val -3078"/>
            </a:avLst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/>
          <p:nvPr/>
        </p:nvCxnSpPr>
        <p:spPr>
          <a:xfrm rot="10800000" flipV="1">
            <a:off x="6084168" y="4869160"/>
            <a:ext cx="576064" cy="432048"/>
          </a:xfrm>
          <a:prstGeom prst="curvedConnector3">
            <a:avLst>
              <a:gd name="adj1" fmla="val 14410"/>
            </a:avLst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Curved Connector 133"/>
          <p:cNvCxnSpPr/>
          <p:nvPr/>
        </p:nvCxnSpPr>
        <p:spPr>
          <a:xfrm rot="5400000">
            <a:off x="7992380" y="4977172"/>
            <a:ext cx="360040" cy="144016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86" idx="1"/>
            <a:endCxn id="89" idx="3"/>
          </p:cNvCxnSpPr>
          <p:nvPr/>
        </p:nvCxnSpPr>
        <p:spPr>
          <a:xfrm>
            <a:off x="5508104" y="5383089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90" idx="6"/>
            <a:endCxn id="91" idx="3"/>
          </p:cNvCxnSpPr>
          <p:nvPr/>
        </p:nvCxnSpPr>
        <p:spPr>
          <a:xfrm flipV="1">
            <a:off x="5436096" y="5475051"/>
            <a:ext cx="402221" cy="33021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08" idx="6"/>
            <a:endCxn id="104" idx="2"/>
          </p:cNvCxnSpPr>
          <p:nvPr/>
        </p:nvCxnSpPr>
        <p:spPr>
          <a:xfrm>
            <a:off x="7092280" y="5733256"/>
            <a:ext cx="504056" cy="7200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05" idx="1"/>
            <a:endCxn id="99" idx="5"/>
          </p:cNvCxnSpPr>
          <p:nvPr/>
        </p:nvCxnSpPr>
        <p:spPr>
          <a:xfrm flipH="1" flipV="1">
            <a:off x="7698171" y="5403043"/>
            <a:ext cx="444402" cy="15637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5076056" y="4581128"/>
            <a:ext cx="3168352" cy="553307"/>
            <a:chOff x="5076056" y="4581128"/>
            <a:chExt cx="3168352" cy="553307"/>
          </a:xfrm>
        </p:grpSpPr>
        <p:grpSp>
          <p:nvGrpSpPr>
            <p:cNvPr id="181" name="Group 180"/>
            <p:cNvGrpSpPr/>
            <p:nvPr/>
          </p:nvGrpSpPr>
          <p:grpSpPr>
            <a:xfrm>
              <a:off x="5076056" y="4581128"/>
              <a:ext cx="3168352" cy="307777"/>
              <a:chOff x="5076056" y="4509120"/>
              <a:chExt cx="3168352" cy="307777"/>
            </a:xfrm>
          </p:grpSpPr>
          <p:cxnSp>
            <p:nvCxnSpPr>
              <p:cNvPr id="121" name="Straight Connector 120"/>
              <p:cNvCxnSpPr/>
              <p:nvPr/>
            </p:nvCxnSpPr>
            <p:spPr>
              <a:xfrm>
                <a:off x="5076056" y="4797152"/>
                <a:ext cx="3168352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6660232" y="4581128"/>
                <a:ext cx="0" cy="216024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8244408" y="4581128"/>
                <a:ext cx="0" cy="216024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5076056" y="4581128"/>
                <a:ext cx="0" cy="216024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TextBox 161"/>
              <p:cNvSpPr txBox="1"/>
              <p:nvPr/>
            </p:nvSpPr>
            <p:spPr>
              <a:xfrm>
                <a:off x="5220072" y="4509120"/>
                <a:ext cx="13553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Time interval 1</a:t>
                </a:r>
                <a:endParaRPr lang="en-US" sz="1400" dirty="0"/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6732240" y="4509120"/>
                <a:ext cx="13553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Time interval 2</a:t>
                </a:r>
                <a:endParaRPr lang="en-US" sz="1400" dirty="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7020272" y="4829202"/>
              <a:ext cx="890350" cy="305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t3     t4</a:t>
              </a:r>
              <a:endParaRPr lang="en-US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508104" y="4805571"/>
              <a:ext cx="890350" cy="208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dirty="0" smtClean="0"/>
                <a:t>1     t2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35795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2" grpId="0" animBg="1"/>
      <p:bldP spid="33" grpId="0" animBg="1"/>
      <p:bldP spid="34" grpId="0" animBg="1"/>
      <p:bldP spid="35" grpId="0" animBg="1"/>
      <p:bldP spid="68" grpId="0" animBg="1"/>
      <p:bldP spid="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16</a:t>
            </a:fld>
            <a:r>
              <a:rPr lang="en-GB" smtClean="0"/>
              <a:t>/ 28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smtClean="0"/>
              <a:t>Advances in Methods of Information and Communication Technology  (AMICT 2014),</a:t>
            </a:r>
          </a:p>
          <a:p>
            <a:pPr algn="ctr"/>
            <a:r>
              <a:rPr lang="en-US" smtClean="0"/>
              <a:t>Petrozavodsk State University, Russia 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vs. Time-Aggregated graphs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52120" y="1988840"/>
            <a:ext cx="3275856" cy="286232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dirty="0" smtClean="0"/>
              <a:t>Time-aggregation results in </a:t>
            </a:r>
            <a:r>
              <a:rPr lang="en-US" b="1" dirty="0" smtClean="0">
                <a:solidFill>
                  <a:srgbClr val="524FD6"/>
                </a:solidFill>
              </a:rPr>
              <a:t>loss of temporal dynamics </a:t>
            </a:r>
            <a:r>
              <a:rPr lang="en-US" dirty="0" smtClean="0">
                <a:solidFill>
                  <a:srgbClr val="000000"/>
                </a:solidFill>
              </a:rPr>
              <a:t>but simplistic</a:t>
            </a:r>
          </a:p>
          <a:p>
            <a:pPr marL="285750" indent="-285750">
              <a:buFont typeface="Courier New"/>
              <a:buChar char="o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 smtClean="0"/>
              <a:t>Static graph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overestimates</a:t>
            </a:r>
            <a:r>
              <a:rPr lang="en-US" dirty="0" smtClean="0"/>
              <a:t> the connectivity and hence the capacity</a:t>
            </a:r>
          </a:p>
          <a:p>
            <a:pPr marL="285750" indent="-285750">
              <a:buFont typeface="Courier New"/>
              <a:buChar char="o"/>
            </a:pPr>
            <a:endParaRPr lang="en-US" dirty="0" smtClean="0"/>
          </a:p>
          <a:p>
            <a:pPr marL="285750" indent="-285750">
              <a:buFont typeface="Courier New"/>
              <a:buChar char="o"/>
            </a:pPr>
            <a:r>
              <a:rPr lang="en-US" b="1" dirty="0" smtClean="0">
                <a:solidFill>
                  <a:srgbClr val="524FD6"/>
                </a:solidFill>
              </a:rPr>
              <a:t>How much </a:t>
            </a:r>
            <a:r>
              <a:rPr lang="en-US" dirty="0" smtClean="0"/>
              <a:t>does it affect?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51720" y="1772816"/>
            <a:ext cx="2520280" cy="1080120"/>
            <a:chOff x="5436096" y="3212976"/>
            <a:chExt cx="2520280" cy="1080120"/>
          </a:xfrm>
        </p:grpSpPr>
        <p:sp>
          <p:nvSpPr>
            <p:cNvPr id="22" name="Oval 21"/>
            <p:cNvSpPr/>
            <p:nvPr/>
          </p:nvSpPr>
          <p:spPr>
            <a:xfrm>
              <a:off x="5436096" y="3429000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6300192" y="3212976"/>
              <a:ext cx="360040" cy="360040"/>
            </a:xfrm>
            <a:prstGeom prst="ellipse">
              <a:avLst/>
            </a:prstGeom>
            <a:solidFill>
              <a:srgbClr val="D9D9D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7020272" y="3573016"/>
              <a:ext cx="360040" cy="360040"/>
            </a:xfrm>
            <a:prstGeom prst="ellipse">
              <a:avLst/>
            </a:prstGeom>
            <a:solidFill>
              <a:srgbClr val="D9D9D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7596336" y="3861048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Connector 25"/>
            <p:cNvCxnSpPr>
              <a:stCxn id="22" idx="6"/>
              <a:endCxn id="23" idx="2"/>
            </p:cNvCxnSpPr>
            <p:nvPr/>
          </p:nvCxnSpPr>
          <p:spPr>
            <a:xfrm flipV="1">
              <a:off x="5796136" y="3392996"/>
              <a:ext cx="504056" cy="21602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4" idx="1"/>
              <a:endCxn id="23" idx="6"/>
            </p:cNvCxnSpPr>
            <p:nvPr/>
          </p:nvCxnSpPr>
          <p:spPr>
            <a:xfrm flipH="1" flipV="1">
              <a:off x="6660232" y="3392996"/>
              <a:ext cx="412767" cy="23274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4" idx="6"/>
              <a:endCxn id="25" idx="1"/>
            </p:cNvCxnSpPr>
            <p:nvPr/>
          </p:nvCxnSpPr>
          <p:spPr>
            <a:xfrm>
              <a:off x="7380312" y="3753036"/>
              <a:ext cx="268751" cy="16073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372200" y="3933056"/>
              <a:ext cx="360040" cy="360040"/>
            </a:xfrm>
            <a:prstGeom prst="ellipse">
              <a:avLst/>
            </a:prstGeom>
            <a:solidFill>
              <a:srgbClr val="D9D9D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/>
            <p:cNvCxnSpPr>
              <a:stCxn id="23" idx="4"/>
              <a:endCxn id="29" idx="0"/>
            </p:cNvCxnSpPr>
            <p:nvPr/>
          </p:nvCxnSpPr>
          <p:spPr>
            <a:xfrm>
              <a:off x="6480212" y="3573016"/>
              <a:ext cx="72008" cy="36004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1187624" y="4869160"/>
            <a:ext cx="1096503" cy="1027857"/>
            <a:chOff x="755576" y="2348880"/>
            <a:chExt cx="1096503" cy="1027857"/>
          </a:xfrm>
        </p:grpSpPr>
        <p:grpSp>
          <p:nvGrpSpPr>
            <p:cNvPr id="31" name="Group 30"/>
            <p:cNvGrpSpPr/>
            <p:nvPr/>
          </p:nvGrpSpPr>
          <p:grpSpPr>
            <a:xfrm>
              <a:off x="755576" y="2348880"/>
              <a:ext cx="1096503" cy="1027857"/>
              <a:chOff x="5148064" y="5517232"/>
              <a:chExt cx="1096503" cy="1027857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5796136" y="5517232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220072" y="5517232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 flipH="1">
                <a:off x="5220072" y="5517232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A</a:t>
                </a:r>
                <a:endParaRPr lang="en-US" sz="1400" dirty="0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5148064" y="5949280"/>
                <a:ext cx="288032" cy="307777"/>
                <a:chOff x="5148064" y="5949280"/>
                <a:chExt cx="288032" cy="307777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5148064" y="5949280"/>
                  <a:ext cx="288032" cy="288032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 flipH="1">
                  <a:off x="5148064" y="5949280"/>
                  <a:ext cx="20764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C</a:t>
                  </a:r>
                  <a:endParaRPr lang="en-US" sz="1400" dirty="0"/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 flipH="1">
                <a:off x="5796136" y="5517232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B</a:t>
                </a:r>
                <a:endParaRPr lang="en-US" sz="1400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940152" y="6021288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580112" y="6237312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flipH="1">
                <a:off x="5580112" y="6237312"/>
                <a:ext cx="2076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D</a:t>
                </a:r>
                <a:endParaRPr lang="en-US" sz="1400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940152" y="6021288"/>
                <a:ext cx="3044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/>
                  <a:t>E</a:t>
                </a:r>
                <a:endParaRPr lang="en-US" sz="1400" dirty="0"/>
              </a:p>
            </p:txBody>
          </p:sp>
        </p:grpSp>
        <p:cxnSp>
          <p:nvCxnSpPr>
            <p:cNvPr id="43" name="Straight Connector 42"/>
            <p:cNvCxnSpPr/>
            <p:nvPr/>
          </p:nvCxnSpPr>
          <p:spPr>
            <a:xfrm>
              <a:off x="1115616" y="2492896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1043608" y="2584858"/>
              <a:ext cx="402221" cy="33021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760722" y="4909810"/>
            <a:ext cx="1584176" cy="811833"/>
            <a:chOff x="539552" y="4221088"/>
            <a:chExt cx="1584176" cy="811833"/>
          </a:xfrm>
        </p:grpSpPr>
        <p:grpSp>
          <p:nvGrpSpPr>
            <p:cNvPr id="45" name="Group 44"/>
            <p:cNvGrpSpPr/>
            <p:nvPr/>
          </p:nvGrpSpPr>
          <p:grpSpPr>
            <a:xfrm>
              <a:off x="539552" y="4221088"/>
              <a:ext cx="1584176" cy="811833"/>
              <a:chOff x="5148064" y="5517232"/>
              <a:chExt cx="1584176" cy="811833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5796136" y="5517232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220072" y="5517232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 flipH="1">
                <a:off x="5220072" y="5517232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A</a:t>
                </a:r>
                <a:endParaRPr lang="en-US" sz="1400" dirty="0"/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5148064" y="5949280"/>
                <a:ext cx="288032" cy="307777"/>
                <a:chOff x="5148064" y="5949280"/>
                <a:chExt cx="288032" cy="307777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5148064" y="5949280"/>
                  <a:ext cx="288032" cy="288032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 flipH="1">
                  <a:off x="5148064" y="5949280"/>
                  <a:ext cx="20764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C</a:t>
                  </a:r>
                  <a:endParaRPr lang="en-US" sz="1400" dirty="0"/>
                </a:p>
              </p:txBody>
            </p:sp>
          </p:grpSp>
          <p:sp>
            <p:nvSpPr>
              <p:cNvPr id="50" name="TextBox 49"/>
              <p:cNvSpPr txBox="1"/>
              <p:nvPr/>
            </p:nvSpPr>
            <p:spPr>
              <a:xfrm flipH="1">
                <a:off x="5796136" y="5517232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B</a:t>
                </a:r>
                <a:endParaRPr lang="en-US" sz="1400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940152" y="6021288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6444208" y="5877272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 flipH="1">
                <a:off x="6444208" y="5877272"/>
                <a:ext cx="2076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D</a:t>
                </a:r>
                <a:endParaRPr lang="en-US" sz="1400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940152" y="6021288"/>
                <a:ext cx="3044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/>
                  <a:t>E</a:t>
                </a:r>
                <a:endParaRPr lang="en-US" sz="1400" dirty="0"/>
              </a:p>
            </p:txBody>
          </p:sp>
        </p:grpSp>
        <p:cxnSp>
          <p:nvCxnSpPr>
            <p:cNvPr id="57" name="Straight Connector 56"/>
            <p:cNvCxnSpPr/>
            <p:nvPr/>
          </p:nvCxnSpPr>
          <p:spPr>
            <a:xfrm>
              <a:off x="827584" y="4797152"/>
              <a:ext cx="504056" cy="7200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1433475" y="4466939"/>
              <a:ext cx="444402" cy="1563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187624" y="4293096"/>
            <a:ext cx="168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Time interval 1</a:t>
            </a:r>
            <a:endParaRPr lang="en-US" u="sng" dirty="0"/>
          </a:p>
        </p:txBody>
      </p:sp>
      <p:sp>
        <p:nvSpPr>
          <p:cNvPr id="59" name="Rectangle 58"/>
          <p:cNvSpPr/>
          <p:nvPr/>
        </p:nvSpPr>
        <p:spPr>
          <a:xfrm>
            <a:off x="3491880" y="4293096"/>
            <a:ext cx="168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Time interval </a:t>
            </a:r>
            <a:r>
              <a:rPr lang="en-US" u="sng" dirty="0" smtClean="0"/>
              <a:t>2</a:t>
            </a:r>
            <a:endParaRPr lang="en-US" u="sng" dirty="0"/>
          </a:p>
        </p:txBody>
      </p:sp>
      <p:sp>
        <p:nvSpPr>
          <p:cNvPr id="60" name="Rectangle 59"/>
          <p:cNvSpPr/>
          <p:nvPr/>
        </p:nvSpPr>
        <p:spPr>
          <a:xfrm>
            <a:off x="2339752" y="1268760"/>
            <a:ext cx="1416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Static graph</a:t>
            </a:r>
            <a:endParaRPr lang="en-US" u="sng" dirty="0"/>
          </a:p>
        </p:txBody>
      </p:sp>
      <p:sp>
        <p:nvSpPr>
          <p:cNvPr id="65" name="Freeform 64"/>
          <p:cNvSpPr/>
          <p:nvPr/>
        </p:nvSpPr>
        <p:spPr>
          <a:xfrm>
            <a:off x="2771800" y="1628800"/>
            <a:ext cx="1763912" cy="1221073"/>
          </a:xfrm>
          <a:custGeom>
            <a:avLst/>
            <a:gdLst>
              <a:gd name="connsiteX0" fmla="*/ 223499 w 1763912"/>
              <a:gd name="connsiteY0" fmla="*/ 920195 h 920195"/>
              <a:gd name="connsiteX1" fmla="*/ 129427 w 1763912"/>
              <a:gd name="connsiteY1" fmla="*/ 3052 h 920195"/>
              <a:gd name="connsiteX2" fmla="*/ 1763912 w 1763912"/>
              <a:gd name="connsiteY2" fmla="*/ 602722 h 92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3912" h="920195">
                <a:moveTo>
                  <a:pt x="223499" y="920195"/>
                </a:moveTo>
                <a:cubicBezTo>
                  <a:pt x="48095" y="488079"/>
                  <a:pt x="-127308" y="55964"/>
                  <a:pt x="129427" y="3052"/>
                </a:cubicBezTo>
                <a:cubicBezTo>
                  <a:pt x="386162" y="-49860"/>
                  <a:pt x="1763912" y="602722"/>
                  <a:pt x="1763912" y="602722"/>
                </a:cubicBezTo>
              </a:path>
            </a:pathLst>
          </a:custGeom>
          <a:ln w="28575" cmpd="sng"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899592" y="3140968"/>
            <a:ext cx="3403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/>
              </a:rPr>
              <a:t> B  C  E </a:t>
            </a:r>
            <a:r>
              <a:rPr lang="en-US" dirty="0" smtClean="0">
                <a:sym typeface="Wingdings"/>
              </a:rPr>
              <a:t>in static graph</a:t>
            </a:r>
          </a:p>
        </p:txBody>
      </p:sp>
      <p:cxnSp>
        <p:nvCxnSpPr>
          <p:cNvPr id="68" name="Straight Connector 67"/>
          <p:cNvCxnSpPr>
            <a:stCxn id="46" idx="2"/>
            <a:endCxn id="55" idx="7"/>
          </p:cNvCxnSpPr>
          <p:nvPr/>
        </p:nvCxnSpPr>
        <p:spPr>
          <a:xfrm flipH="1">
            <a:off x="4006573" y="5053826"/>
            <a:ext cx="402221" cy="3302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563888" y="5733256"/>
            <a:ext cx="3579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/>
              </a:rPr>
              <a:t>Only D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/>
              </a:rPr>
              <a:t> B 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in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this second graph</a:t>
            </a:r>
          </a:p>
          <a:p>
            <a:r>
              <a:rPr lang="en-US" b="1" dirty="0" smtClean="0">
                <a:solidFill>
                  <a:srgbClr val="FF0000"/>
                </a:solidFill>
                <a:sym typeface="Wingdings"/>
              </a:rPr>
              <a:t>B C link is missing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44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5" grpId="0" animBg="1"/>
      <p:bldP spid="66" grpId="0"/>
      <p:bldP spid="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17</a:t>
            </a:fld>
            <a:r>
              <a:rPr lang="en-GB" smtClean="0"/>
              <a:t>/ 28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Advances in Methods of Information and Communication Technology  (AMICT 2014),</a:t>
            </a:r>
          </a:p>
          <a:p>
            <a:pPr algn="ctr"/>
            <a:r>
              <a:rPr lang="en-US" dirty="0" smtClean="0"/>
              <a:t>Petrozavodsk State University, Russia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AHOP analysis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115616" y="2204864"/>
            <a:ext cx="1440160" cy="115212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Human contact trace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 nodes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47864" y="1916832"/>
            <a:ext cx="1872209" cy="1584176"/>
            <a:chOff x="3491880" y="2420888"/>
            <a:chExt cx="1872209" cy="1584176"/>
          </a:xfrm>
        </p:grpSpPr>
        <p:sp>
          <p:nvSpPr>
            <p:cNvPr id="9" name="Oval 8"/>
            <p:cNvSpPr/>
            <p:nvPr/>
          </p:nvSpPr>
          <p:spPr>
            <a:xfrm>
              <a:off x="3491880" y="3140968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707905" y="2420888"/>
              <a:ext cx="1656184" cy="1584176"/>
              <a:chOff x="3575890" y="2420888"/>
              <a:chExt cx="1932214" cy="158417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4716016" y="2420888"/>
                <a:ext cx="432048" cy="43204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211960" y="3573016"/>
                <a:ext cx="432048" cy="43204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076056" y="3212976"/>
                <a:ext cx="432048" cy="43204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>
                <a:stCxn id="20" idx="6"/>
                <a:endCxn id="11" idx="2"/>
              </p:cNvCxnSpPr>
              <p:nvPr/>
            </p:nvCxnSpPr>
            <p:spPr>
              <a:xfrm>
                <a:off x="4067944" y="2636912"/>
                <a:ext cx="648072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20" idx="5"/>
                <a:endCxn id="22" idx="2"/>
              </p:cNvCxnSpPr>
              <p:nvPr/>
            </p:nvCxnSpPr>
            <p:spPr>
              <a:xfrm>
                <a:off x="4004672" y="2789664"/>
                <a:ext cx="351304" cy="351304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3" idx="1"/>
                <a:endCxn id="11" idx="4"/>
              </p:cNvCxnSpPr>
              <p:nvPr/>
            </p:nvCxnSpPr>
            <p:spPr>
              <a:xfrm flipH="1" flipV="1">
                <a:off x="4932040" y="2852936"/>
                <a:ext cx="207288" cy="423312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9" idx="5"/>
                <a:endCxn id="12" idx="2"/>
              </p:cNvCxnSpPr>
              <p:nvPr/>
            </p:nvCxnSpPr>
            <p:spPr>
              <a:xfrm>
                <a:off x="3754099" y="3509744"/>
                <a:ext cx="457861" cy="279296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20" idx="4"/>
                <a:endCxn id="9" idx="0"/>
              </p:cNvCxnSpPr>
              <p:nvPr/>
            </p:nvCxnSpPr>
            <p:spPr>
              <a:xfrm flipH="1">
                <a:off x="3575890" y="2852936"/>
                <a:ext cx="276031" cy="288032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endCxn id="13" idx="1"/>
              </p:cNvCxnSpPr>
              <p:nvPr/>
            </p:nvCxnSpPr>
            <p:spPr>
              <a:xfrm>
                <a:off x="4584000" y="3140968"/>
                <a:ext cx="555327" cy="13528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3635896" y="2420888"/>
                <a:ext cx="432048" cy="43204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>
                <a:stCxn id="9" idx="6"/>
                <a:endCxn id="22" idx="2"/>
              </p:cNvCxnSpPr>
              <p:nvPr/>
            </p:nvCxnSpPr>
            <p:spPr>
              <a:xfrm flipV="1">
                <a:off x="3827917" y="3140968"/>
                <a:ext cx="528059" cy="216024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4355976" y="2924944"/>
                <a:ext cx="432048" cy="43204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ight Arrow 22"/>
          <p:cNvSpPr/>
          <p:nvPr/>
        </p:nvSpPr>
        <p:spPr>
          <a:xfrm flipV="1">
            <a:off x="2699792" y="2564904"/>
            <a:ext cx="504056" cy="288032"/>
          </a:xfrm>
          <a:prstGeom prst="rightArrow">
            <a:avLst/>
          </a:prstGeom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flipV="1">
            <a:off x="5436096" y="2636912"/>
            <a:ext cx="504056" cy="288032"/>
          </a:xfrm>
          <a:prstGeom prst="rightArrow">
            <a:avLst/>
          </a:prstGeom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156176" y="2204864"/>
            <a:ext cx="1512168" cy="1008112"/>
          </a:xfrm>
          <a:prstGeom prst="roundRect">
            <a:avLst/>
          </a:prstGeom>
          <a:solidFill>
            <a:schemeClr val="accent1"/>
          </a:solidFill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AHOP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Analysis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h=1,…,N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3528" y="3789040"/>
            <a:ext cx="8352928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077072"/>
            <a:ext cx="7829157" cy="141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8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18</a:t>
            </a:fld>
            <a:r>
              <a:rPr lang="en-GB" smtClean="0"/>
              <a:t>/ 28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07704" y="6381328"/>
            <a:ext cx="6336704" cy="476672"/>
          </a:xfrm>
        </p:spPr>
        <p:txBody>
          <a:bodyPr/>
          <a:lstStyle/>
          <a:p>
            <a:pPr algn="ctr"/>
            <a:r>
              <a:rPr lang="en-US" dirty="0" smtClean="0"/>
              <a:t>Advances in Methods of Information and Communication Technology  (AMICT 2014),</a:t>
            </a:r>
          </a:p>
          <a:p>
            <a:pPr algn="ctr"/>
            <a:r>
              <a:rPr lang="en-US" dirty="0" smtClean="0"/>
              <a:t>Petrozavodsk State University, Russia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7704" y="116632"/>
            <a:ext cx="7056784" cy="9361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Optimal paths</a:t>
            </a:r>
            <a:br>
              <a:rPr lang="en-US" dirty="0" smtClean="0"/>
            </a:br>
            <a:r>
              <a:rPr lang="en-US" dirty="0" smtClean="0"/>
              <a:t>Path weight: additive </a:t>
            </a:r>
            <a:r>
              <a:rPr lang="en-US" dirty="0"/>
              <a:t>or bottleneck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25" y="4437112"/>
            <a:ext cx="8624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/>
              <a:buChar char="o"/>
            </a:pPr>
            <a:r>
              <a:rPr lang="en-US" dirty="0" smtClean="0">
                <a:latin typeface="Arial"/>
                <a:cs typeface="Arial"/>
              </a:rPr>
              <a:t>w(</a:t>
            </a:r>
            <a:r>
              <a:rPr lang="en-US" b="1" dirty="0" smtClean="0">
                <a:latin typeface="Arial"/>
                <a:cs typeface="Arial"/>
              </a:rPr>
              <a:t>p</a:t>
            </a:r>
            <a:r>
              <a:rPr lang="en-US" dirty="0" smtClean="0">
                <a:latin typeface="Arial"/>
                <a:cs typeface="Arial"/>
              </a:rPr>
              <a:t>) = w(A,B) + w(B,C) + w(C,D) </a:t>
            </a:r>
            <a:r>
              <a:rPr lang="en-US" dirty="0" smtClean="0">
                <a:latin typeface="Arial"/>
                <a:cs typeface="Arial"/>
                <a:sym typeface="Wingdings"/>
              </a:rPr>
              <a:t> </a:t>
            </a:r>
            <a:r>
              <a:rPr lang="en-US" b="1" i="1" dirty="0" smtClean="0">
                <a:solidFill>
                  <a:srgbClr val="008000"/>
                </a:solidFill>
                <a:latin typeface="Arial"/>
                <a:cs typeface="Arial"/>
                <a:sym typeface="Wingdings"/>
              </a:rPr>
              <a:t>Additive</a:t>
            </a:r>
            <a:r>
              <a:rPr lang="en-US" i="1" dirty="0" smtClean="0">
                <a:latin typeface="Arial"/>
                <a:cs typeface="Arial"/>
                <a:sym typeface="Wingdings"/>
              </a:rPr>
              <a:t> weights</a:t>
            </a:r>
          </a:p>
          <a:p>
            <a:pPr marL="342900" indent="-342900">
              <a:buFont typeface="Courier New"/>
              <a:buChar char="o"/>
            </a:pPr>
            <a:r>
              <a:rPr lang="en-US" dirty="0" smtClean="0">
                <a:latin typeface="Arial"/>
                <a:cs typeface="Arial"/>
                <a:sym typeface="Wingdings"/>
              </a:rPr>
              <a:t>w(</a:t>
            </a:r>
            <a:r>
              <a:rPr lang="en-US" b="1" dirty="0" smtClean="0">
                <a:latin typeface="Arial"/>
                <a:cs typeface="Arial"/>
                <a:sym typeface="Wingdings"/>
              </a:rPr>
              <a:t>p</a:t>
            </a:r>
            <a:r>
              <a:rPr lang="en-US" dirty="0" smtClean="0">
                <a:latin typeface="Arial"/>
                <a:cs typeface="Arial"/>
                <a:sym typeface="Wingdings"/>
              </a:rPr>
              <a:t>) = max{w(A,B),</a:t>
            </a:r>
            <a:r>
              <a:rPr lang="en-US" dirty="0">
                <a:latin typeface="Arial"/>
                <a:cs typeface="Arial"/>
                <a:sym typeface="Wingdings"/>
              </a:rPr>
              <a:t> </a:t>
            </a:r>
            <a:r>
              <a:rPr lang="en-US" dirty="0" smtClean="0">
                <a:latin typeface="Arial"/>
                <a:cs typeface="Arial"/>
                <a:sym typeface="Wingdings"/>
              </a:rPr>
              <a:t>w(B,C), w(C,D)}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  <a:sym typeface="Wingdings"/>
              </a:rPr>
              <a:t> </a:t>
            </a:r>
            <a:r>
              <a:rPr lang="en-US" b="1" i="1" dirty="0" smtClean="0">
                <a:solidFill>
                  <a:srgbClr val="008000"/>
                </a:solidFill>
                <a:latin typeface="Arial"/>
                <a:cs typeface="Arial"/>
                <a:sym typeface="Wingdings"/>
              </a:rPr>
              <a:t>Bottleneck</a:t>
            </a:r>
            <a:r>
              <a:rPr lang="en-US" i="1" dirty="0" smtClean="0">
                <a:latin typeface="Arial"/>
                <a:cs typeface="Arial"/>
                <a:sym typeface="Wingdings"/>
              </a:rPr>
              <a:t> weights</a:t>
            </a:r>
            <a:endParaRPr lang="en-US" i="1" dirty="0">
              <a:latin typeface="Arial"/>
              <a:cs typeface="Arial"/>
              <a:sym typeface="Wingding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19672" y="1628800"/>
            <a:ext cx="4872541" cy="648072"/>
            <a:chOff x="491547" y="3212976"/>
            <a:chExt cx="4872541" cy="648072"/>
          </a:xfrm>
        </p:grpSpPr>
        <p:sp>
          <p:nvSpPr>
            <p:cNvPr id="9" name="Oval 8"/>
            <p:cNvSpPr/>
            <p:nvPr/>
          </p:nvSpPr>
          <p:spPr>
            <a:xfrm>
              <a:off x="491547" y="3429000"/>
              <a:ext cx="432048" cy="43204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A</a:t>
              </a:r>
              <a:endParaRPr lang="en-US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907704" y="3429000"/>
              <a:ext cx="432048" cy="43204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B</a:t>
              </a:r>
              <a:endParaRPr lang="en-US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419872" y="3429000"/>
              <a:ext cx="432048" cy="43204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C</a:t>
              </a:r>
              <a:endParaRPr lang="en-US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932040" y="3429000"/>
              <a:ext cx="432048" cy="43204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D</a:t>
              </a:r>
              <a:endParaRPr lang="en-US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13" name="Straight Arrow Connector 12"/>
            <p:cNvCxnSpPr>
              <a:stCxn id="9" idx="6"/>
              <a:endCxn id="10" idx="2"/>
            </p:cNvCxnSpPr>
            <p:nvPr/>
          </p:nvCxnSpPr>
          <p:spPr>
            <a:xfrm>
              <a:off x="923595" y="3645024"/>
              <a:ext cx="98410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339752" y="3645024"/>
              <a:ext cx="98410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923928" y="3645024"/>
              <a:ext cx="98410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99592" y="3212976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w</a:t>
              </a:r>
              <a:r>
                <a:rPr lang="en-US" dirty="0" smtClean="0">
                  <a:latin typeface="Arial"/>
                  <a:cs typeface="Arial"/>
                </a:rPr>
                <a:t>(A,B)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39752" y="3212976"/>
              <a:ext cx="902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w</a:t>
              </a:r>
              <a:r>
                <a:rPr lang="en-US" dirty="0" smtClean="0">
                  <a:latin typeface="Arial"/>
                  <a:cs typeface="Arial"/>
                </a:rPr>
                <a:t>(B,C)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23928" y="3212976"/>
              <a:ext cx="915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w</a:t>
              </a:r>
              <a:r>
                <a:rPr lang="en-US" dirty="0" smtClean="0">
                  <a:latin typeface="Arial"/>
                  <a:cs typeface="Arial"/>
                </a:rPr>
                <a:t>(C,D)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91680" y="2348880"/>
            <a:ext cx="50405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p</a:t>
            </a:r>
            <a:r>
              <a:rPr lang="en-US" dirty="0" smtClean="0">
                <a:latin typeface="Arial"/>
                <a:cs typeface="Arial"/>
              </a:rPr>
              <a:t>:  A </a:t>
            </a:r>
            <a:r>
              <a:rPr lang="en-US" dirty="0" smtClean="0">
                <a:latin typeface="Arial"/>
                <a:cs typeface="Arial"/>
                <a:sym typeface="Wingdings"/>
              </a:rPr>
              <a:t> B  C  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9512" y="5373216"/>
            <a:ext cx="882148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cs typeface="Gill Sans"/>
              </a:rPr>
              <a:t>Guerin </a:t>
            </a:r>
            <a:r>
              <a:rPr lang="en-US" sz="1600" dirty="0">
                <a:cs typeface="Gill Sans"/>
              </a:rPr>
              <a:t>and </a:t>
            </a:r>
            <a:r>
              <a:rPr lang="en-US" sz="1600" dirty="0" err="1">
                <a:cs typeface="Gill Sans"/>
              </a:rPr>
              <a:t>Orda</a:t>
            </a:r>
            <a:r>
              <a:rPr lang="en-US" sz="1600" dirty="0">
                <a:cs typeface="Gill Sans"/>
              </a:rPr>
              <a:t> [TON2002] </a:t>
            </a:r>
            <a:r>
              <a:rPr lang="en-US" sz="1600" dirty="0" smtClean="0">
                <a:cs typeface="Gill Sans"/>
              </a:rPr>
              <a:t>show that</a:t>
            </a:r>
            <a:endParaRPr lang="en-US" sz="1600" dirty="0">
              <a:cs typeface="Gill Sans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 sz="1600" dirty="0" smtClean="0">
                <a:cs typeface="Gill Sans"/>
              </a:rPr>
              <a:t>Bellman</a:t>
            </a:r>
            <a:r>
              <a:rPr lang="en-US" sz="1600" dirty="0">
                <a:cs typeface="Gill Sans"/>
              </a:rPr>
              <a:t>-Ford provides the lower bound for additive weights:  O(</a:t>
            </a:r>
            <a:r>
              <a:rPr lang="en-US" sz="1600" dirty="0" err="1">
                <a:cs typeface="Gill Sans"/>
              </a:rPr>
              <a:t>h|E</a:t>
            </a:r>
            <a:r>
              <a:rPr lang="en-US" sz="1600" dirty="0">
                <a:cs typeface="Gill Sans"/>
              </a:rPr>
              <a:t>|)</a:t>
            </a:r>
          </a:p>
          <a:p>
            <a:pPr marL="800100" lvl="1" indent="-342900">
              <a:buFont typeface="Courier New"/>
              <a:buChar char="o"/>
            </a:pPr>
            <a:r>
              <a:rPr lang="en-US" sz="1600" dirty="0">
                <a:cs typeface="Gill Sans"/>
              </a:rPr>
              <a:t>A lower complexity algorithm exists for bottleneck weights: O(|</a:t>
            </a:r>
            <a:r>
              <a:rPr lang="en-US" sz="1600" dirty="0" err="1">
                <a:cs typeface="Gill Sans"/>
              </a:rPr>
              <a:t>E|log</a:t>
            </a:r>
            <a:r>
              <a:rPr lang="en-US" sz="1600" dirty="0">
                <a:cs typeface="Gill Sans"/>
              </a:rPr>
              <a:t>(N) + </a:t>
            </a:r>
            <a:r>
              <a:rPr lang="en-US" sz="1600" dirty="0" smtClean="0">
                <a:cs typeface="Gill Sans"/>
              </a:rPr>
              <a:t>h(</a:t>
            </a:r>
            <a:r>
              <a:rPr lang="en-US" sz="1600" dirty="0">
                <a:cs typeface="Gill Sans"/>
              </a:rPr>
              <a:t>N^2/log(N))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780928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/>
              <a:buChar char="o"/>
            </a:pPr>
            <a:r>
              <a:rPr lang="en-US" sz="2000" dirty="0" smtClean="0">
                <a:cs typeface="Arial"/>
              </a:rPr>
              <a:t>Optimal </a:t>
            </a:r>
            <a:r>
              <a:rPr lang="en-US" sz="2000" dirty="0">
                <a:cs typeface="Arial"/>
              </a:rPr>
              <a:t>path </a:t>
            </a:r>
            <a:r>
              <a:rPr lang="en-US" sz="2000" b="1" dirty="0">
                <a:solidFill>
                  <a:srgbClr val="008000"/>
                </a:solidFill>
                <a:cs typeface="Arial"/>
              </a:rPr>
              <a:t>p</a:t>
            </a:r>
            <a:r>
              <a:rPr lang="en-US" sz="2000" b="1" dirty="0" smtClean="0">
                <a:solidFill>
                  <a:srgbClr val="008000"/>
                </a:solidFill>
                <a:cs typeface="Arial"/>
              </a:rPr>
              <a:t>* from A to D</a:t>
            </a:r>
            <a:r>
              <a:rPr lang="en-US" sz="2000" dirty="0" smtClean="0">
                <a:cs typeface="Arial"/>
              </a:rPr>
              <a:t> </a:t>
            </a:r>
            <a:r>
              <a:rPr lang="en-US" sz="2000" dirty="0">
                <a:cs typeface="Arial"/>
              </a:rPr>
              <a:t>is the path with </a:t>
            </a:r>
            <a:r>
              <a:rPr lang="en-US" sz="2000" b="1" dirty="0">
                <a:solidFill>
                  <a:srgbClr val="008000"/>
                </a:solidFill>
                <a:cs typeface="Arial"/>
              </a:rPr>
              <a:t>minimum w(p</a:t>
            </a:r>
            <a:r>
              <a:rPr lang="en-US" sz="2000" b="1" dirty="0" smtClean="0">
                <a:solidFill>
                  <a:srgbClr val="008000"/>
                </a:solidFill>
                <a:cs typeface="Arial"/>
              </a:rPr>
              <a:t>)</a:t>
            </a:r>
            <a:r>
              <a:rPr lang="en-US" sz="2000" dirty="0" smtClean="0">
                <a:cs typeface="Arial"/>
              </a:rPr>
              <a:t> among all paths from A to D.</a:t>
            </a:r>
          </a:p>
          <a:p>
            <a:pPr marL="342900" indent="-342900">
              <a:buFont typeface="Courier New"/>
              <a:buChar char="o"/>
            </a:pPr>
            <a:r>
              <a:rPr lang="en-US" sz="2000" dirty="0" smtClean="0">
                <a:cs typeface="Arial"/>
              </a:rPr>
              <a:t>Hop-limited </a:t>
            </a:r>
            <a:r>
              <a:rPr lang="en-US" sz="2000" dirty="0">
                <a:cs typeface="Arial"/>
              </a:rPr>
              <a:t>optimal path p* is </a:t>
            </a:r>
            <a:r>
              <a:rPr lang="en-US" sz="2000" dirty="0" err="1">
                <a:cs typeface="Arial"/>
              </a:rPr>
              <a:t>p</a:t>
            </a:r>
            <a:r>
              <a:rPr lang="en-US" sz="2000" baseline="-25000" dirty="0" err="1">
                <a:cs typeface="Arial"/>
              </a:rPr>
              <a:t>h</a:t>
            </a:r>
            <a:r>
              <a:rPr lang="en-US" sz="2000" dirty="0">
                <a:cs typeface="Arial"/>
              </a:rPr>
              <a:t>* where 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/>
              </a:rPr>
              <a:t>length(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cs typeface="Arial"/>
              </a:rPr>
              <a:t>p</a:t>
            </a:r>
            <a:r>
              <a:rPr lang="en-US" sz="2000" b="1" baseline="-25000" dirty="0" err="1">
                <a:solidFill>
                  <a:schemeClr val="accent2">
                    <a:lumMod val="60000"/>
                    <a:lumOff val="40000"/>
                  </a:schemeClr>
                </a:solidFill>
                <a:cs typeface="Arial"/>
              </a:rPr>
              <a:t>h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/>
              </a:rPr>
              <a:t>*) &lt;= 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/>
              </a:rPr>
              <a:t>h</a:t>
            </a:r>
          </a:p>
          <a:p>
            <a:pPr marL="342900" indent="-342900">
              <a:buFont typeface="Courier New"/>
              <a:buChar char="o"/>
            </a:pPr>
            <a:r>
              <a:rPr lang="en-US" sz="2000" dirty="0">
                <a:cs typeface="Arial"/>
                <a:sym typeface="Wingdings"/>
              </a:rPr>
              <a:t>Given the edge weights, what is the weight of </a:t>
            </a:r>
            <a:r>
              <a:rPr lang="en-US" sz="2000" b="1" dirty="0">
                <a:cs typeface="Arial"/>
                <a:sym typeface="Wingdings"/>
              </a:rPr>
              <a:t>p</a:t>
            </a:r>
            <a:r>
              <a:rPr lang="en-US" sz="2000" dirty="0">
                <a:cs typeface="Arial"/>
                <a:sym typeface="Wingdings"/>
              </a:rPr>
              <a:t>, </a:t>
            </a:r>
            <a:r>
              <a:rPr lang="en-US" sz="2000" b="1" dirty="0">
                <a:solidFill>
                  <a:srgbClr val="524FD6"/>
                </a:solidFill>
                <a:cs typeface="Arial"/>
                <a:sym typeface="Wingdings"/>
              </a:rPr>
              <a:t>w(p)</a:t>
            </a:r>
            <a:r>
              <a:rPr lang="en-US" sz="2000" dirty="0" smtClean="0">
                <a:cs typeface="Arial"/>
                <a:sym typeface="Wingdings"/>
              </a:rPr>
              <a:t>?</a:t>
            </a:r>
            <a:endParaRPr lang="en-US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9631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1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19</a:t>
            </a:fld>
            <a:r>
              <a:rPr lang="en-GB" smtClean="0"/>
              <a:t>/ 28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smtClean="0"/>
              <a:t>Advances in Methods of Information and Communication Technology  (AMICT 2014),</a:t>
            </a:r>
          </a:p>
          <a:p>
            <a:pPr algn="ctr"/>
            <a:r>
              <a:rPr lang="en-US" smtClean="0"/>
              <a:t>Petrozavodsk State University, Russia 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AHOP for hop-limited routing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95536" y="1916832"/>
            <a:ext cx="8496944" cy="4032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Additive </a:t>
            </a:r>
            <a:r>
              <a:rPr lang="en-US" dirty="0" smtClean="0">
                <a:solidFill>
                  <a:srgbClr val="008000"/>
                </a:solidFill>
              </a:rPr>
              <a:t>weight: </a:t>
            </a:r>
            <a:r>
              <a:rPr lang="en-US" dirty="0" smtClean="0"/>
              <a:t>Path weight 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/>
              <a:t>routing delay</a:t>
            </a:r>
          </a:p>
          <a:p>
            <a:pPr marL="342900" indent="-342900">
              <a:buFont typeface="Courier New"/>
              <a:buChar char="o"/>
            </a:pPr>
            <a:r>
              <a:rPr lang="en-US" dirty="0" smtClean="0"/>
              <a:t>weight of an edge: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inter-contact time</a:t>
            </a:r>
            <a:r>
              <a:rPr lang="en-US" dirty="0" smtClean="0"/>
              <a:t> between the corresponding nodes</a:t>
            </a:r>
            <a:endParaRPr lang="en-US" dirty="0"/>
          </a:p>
          <a:p>
            <a:endParaRPr lang="en-US" dirty="0"/>
          </a:p>
          <a:p>
            <a:r>
              <a:rPr lang="en-US" dirty="0" smtClean="0">
                <a:solidFill>
                  <a:srgbClr val="008000"/>
                </a:solidFill>
              </a:rPr>
              <a:t>Bottleneck weight (capacity):  </a:t>
            </a:r>
            <a:r>
              <a:rPr lang="en-US" dirty="0" smtClean="0"/>
              <a:t>A routing scheme should choose the paths that will highly probably exist </a:t>
            </a:r>
            <a:r>
              <a:rPr lang="en-US" dirty="0" smtClean="0">
                <a:sym typeface="Wingdings"/>
              </a:rPr>
              <a:t> </a:t>
            </a:r>
            <a:r>
              <a:rPr lang="en-US" i="1" dirty="0" smtClean="0"/>
              <a:t>most </a:t>
            </a:r>
            <a:r>
              <a:rPr lang="en-US" i="1" dirty="0"/>
              <a:t>probable </a:t>
            </a:r>
            <a:r>
              <a:rPr lang="en-US" dirty="0"/>
              <a:t>paths. </a:t>
            </a:r>
            <a:endParaRPr lang="en-US" dirty="0" smtClean="0"/>
          </a:p>
          <a:p>
            <a:pPr marL="342900" indent="-342900">
              <a:buFont typeface="Courier New"/>
              <a:buChar char="o"/>
            </a:pPr>
            <a:r>
              <a:rPr lang="en-US" dirty="0" smtClean="0"/>
              <a:t>weight </a:t>
            </a:r>
            <a:r>
              <a:rPr lang="en-US" dirty="0"/>
              <a:t>of an </a:t>
            </a:r>
            <a:r>
              <a:rPr lang="en-US" dirty="0" smtClean="0"/>
              <a:t>edge:  the </a:t>
            </a:r>
            <a:r>
              <a:rPr lang="en-US" dirty="0"/>
              <a:t>inverse of the </a:t>
            </a:r>
            <a:r>
              <a:rPr lang="en-US" b="1" dirty="0">
                <a:solidFill>
                  <a:srgbClr val="524FD6"/>
                </a:solidFill>
              </a:rPr>
              <a:t>number of encounters </a:t>
            </a:r>
            <a:r>
              <a:rPr lang="en-US" dirty="0"/>
              <a:t>between the corresponding </a:t>
            </a:r>
            <a:r>
              <a:rPr lang="en-US" dirty="0" smtClean="0"/>
              <a:t>nodes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99792" y="1052736"/>
            <a:ext cx="2236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Arial"/>
              </a:rPr>
              <a:t>with </a:t>
            </a:r>
            <a:r>
              <a:rPr lang="en-US" b="1" dirty="0">
                <a:solidFill>
                  <a:srgbClr val="008000"/>
                </a:solidFill>
                <a:cs typeface="Arial"/>
              </a:rPr>
              <a:t>minimum w(p)</a:t>
            </a:r>
            <a:r>
              <a:rPr lang="en-US" dirty="0">
                <a:cs typeface="Arial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2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388424" y="6381328"/>
            <a:ext cx="611560" cy="360040"/>
          </a:xfrm>
        </p:spPr>
        <p:txBody>
          <a:bodyPr/>
          <a:lstStyle/>
          <a:p>
            <a:fld id="{89059335-AFD3-4DED-970B-1AD46A147785}" type="slidenum">
              <a:rPr lang="en-GB" smtClean="0"/>
              <a:pPr/>
              <a:t>2</a:t>
            </a:fld>
            <a:r>
              <a:rPr lang="en-GB" dirty="0" smtClean="0"/>
              <a:t>/30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Context: mobile opportunistic networks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9512" y="1628800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2060848"/>
            <a:ext cx="8784976" cy="528350"/>
          </a:xfrm>
          <a:prstGeom prst="rect">
            <a:avLst/>
          </a:prstGeom>
          <a:solidFill>
            <a:schemeClr val="bg1"/>
          </a:solidFill>
        </p:spPr>
        <p:txBody>
          <a:bodyPr wrap="square" spcCol="0" rtlCol="0">
            <a:spAutoFit/>
          </a:bodyPr>
          <a:lstStyle/>
          <a:p>
            <a:pPr lvl="1">
              <a:lnSpc>
                <a:spcPct val="150000"/>
              </a:lnSpc>
              <a:buClr>
                <a:schemeClr val="accent1"/>
              </a:buClr>
            </a:pPr>
            <a:endParaRPr lang="fi-FI" sz="2000" dirty="0"/>
          </a:p>
        </p:txBody>
      </p:sp>
      <p:sp>
        <p:nvSpPr>
          <p:cNvPr id="7" name="Rectangle 6"/>
          <p:cNvSpPr/>
          <p:nvPr/>
        </p:nvSpPr>
        <p:spPr>
          <a:xfrm>
            <a:off x="323528" y="1916832"/>
            <a:ext cx="8820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/>
              <a:buChar char="o"/>
            </a:pPr>
            <a:r>
              <a:rPr lang="en-US" altLang="zh-CN" sz="2000" dirty="0" smtClean="0">
                <a:latin typeface="Arial"/>
                <a:cs typeface="Arial"/>
              </a:rPr>
              <a:t>Mobile devices </a:t>
            </a:r>
            <a:r>
              <a:rPr lang="en-US" altLang="zh-CN" sz="2000" dirty="0">
                <a:latin typeface="Arial"/>
                <a:cs typeface="Arial"/>
              </a:rPr>
              <a:t>communicate opportunistically upon </a:t>
            </a:r>
            <a:r>
              <a:rPr lang="en-US" altLang="zh-CN" sz="2000" dirty="0" smtClean="0">
                <a:latin typeface="Arial"/>
                <a:cs typeface="Arial"/>
              </a:rPr>
              <a:t>contacts</a:t>
            </a:r>
            <a:endParaRPr lang="en-US" altLang="zh-CN" sz="2000" dirty="0">
              <a:latin typeface="Arial"/>
              <a:cs typeface="Arial"/>
            </a:endParaRPr>
          </a:p>
        </p:txBody>
      </p:sp>
      <p:pic>
        <p:nvPicPr>
          <p:cNvPr id="5" name="Picture 4" descr="cell-phone-icon-p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797152"/>
            <a:ext cx="946944" cy="946944"/>
          </a:xfrm>
          <a:prstGeom prst="rect">
            <a:avLst/>
          </a:prstGeom>
        </p:spPr>
      </p:pic>
      <p:pic>
        <p:nvPicPr>
          <p:cNvPr id="14" name="Picture 13" descr="db_web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73016"/>
            <a:ext cx="791344" cy="791344"/>
          </a:xfrm>
          <a:prstGeom prst="rect">
            <a:avLst/>
          </a:prstGeom>
        </p:spPr>
      </p:pic>
      <p:pic>
        <p:nvPicPr>
          <p:cNvPr id="13" name="Picture 12" descr="table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941168"/>
            <a:ext cx="855712" cy="1087512"/>
          </a:xfrm>
          <a:prstGeom prst="rect">
            <a:avLst/>
          </a:prstGeom>
        </p:spPr>
      </p:pic>
      <p:pic>
        <p:nvPicPr>
          <p:cNvPr id="11" name="Picture 10" descr="cell-phone-icon-p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429000"/>
            <a:ext cx="946944" cy="946944"/>
          </a:xfrm>
          <a:prstGeom prst="rect">
            <a:avLst/>
          </a:prstGeom>
        </p:spPr>
      </p:pic>
      <p:pic>
        <p:nvPicPr>
          <p:cNvPr id="15" name="Picture 14" descr="db_web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96952"/>
            <a:ext cx="791344" cy="791344"/>
          </a:xfrm>
          <a:prstGeom prst="rect">
            <a:avLst/>
          </a:prstGeom>
        </p:spPr>
      </p:pic>
      <p:pic>
        <p:nvPicPr>
          <p:cNvPr id="10" name="Picture 9" descr="table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80928"/>
            <a:ext cx="867070" cy="1087512"/>
          </a:xfrm>
          <a:prstGeom prst="rect">
            <a:avLst/>
          </a:prstGeom>
        </p:spPr>
      </p:pic>
      <p:pic>
        <p:nvPicPr>
          <p:cNvPr id="16" name="Picture 15" descr="db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941168"/>
            <a:ext cx="640651" cy="706512"/>
          </a:xfrm>
          <a:prstGeom prst="rect">
            <a:avLst/>
          </a:prstGeom>
        </p:spPr>
      </p:pic>
      <p:pic>
        <p:nvPicPr>
          <p:cNvPr id="17" name="Picture 16" descr="db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301208"/>
            <a:ext cx="640651" cy="706512"/>
          </a:xfrm>
          <a:prstGeom prst="rect">
            <a:avLst/>
          </a:prstGeom>
        </p:spPr>
      </p:pic>
      <p:pic>
        <p:nvPicPr>
          <p:cNvPr id="18" name="Picture 17" descr="db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501008"/>
            <a:ext cx="640651" cy="706512"/>
          </a:xfrm>
          <a:prstGeom prst="rect">
            <a:avLst/>
          </a:prstGeom>
        </p:spPr>
      </p:pic>
      <p:pic>
        <p:nvPicPr>
          <p:cNvPr id="12" name="Picture 11" descr="table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068960"/>
            <a:ext cx="867070" cy="1087512"/>
          </a:xfrm>
          <a:prstGeom prst="rect">
            <a:avLst/>
          </a:prstGeom>
        </p:spPr>
      </p:pic>
      <p:pic>
        <p:nvPicPr>
          <p:cNvPr id="20" name="Picture 19" descr="person-walking-icon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852936"/>
            <a:ext cx="719328" cy="1048512"/>
          </a:xfrm>
          <a:prstGeom prst="rect">
            <a:avLst/>
          </a:prstGeom>
        </p:spPr>
      </p:pic>
      <p:pic>
        <p:nvPicPr>
          <p:cNvPr id="21" name="Picture 20" descr="person-walking-icon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56992"/>
            <a:ext cx="719328" cy="1048512"/>
          </a:xfrm>
          <a:prstGeom prst="rect">
            <a:avLst/>
          </a:prstGeom>
        </p:spPr>
      </p:pic>
      <p:pic>
        <p:nvPicPr>
          <p:cNvPr id="22" name="Picture 21" descr="person-walking-icon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941168"/>
            <a:ext cx="719328" cy="1048512"/>
          </a:xfrm>
          <a:prstGeom prst="rect">
            <a:avLst/>
          </a:prstGeom>
        </p:spPr>
      </p:pic>
      <p:pic>
        <p:nvPicPr>
          <p:cNvPr id="23" name="Picture 22" descr="clipart-runningrunning-clip-art-animated-clipart-panda---free-clipart-images-nhirdkr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068960"/>
            <a:ext cx="812946" cy="1052736"/>
          </a:xfrm>
          <a:prstGeom prst="rect">
            <a:avLst/>
          </a:prstGeom>
        </p:spPr>
      </p:pic>
      <p:pic>
        <p:nvPicPr>
          <p:cNvPr id="25" name="Picture 24" descr="carred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589240"/>
            <a:ext cx="1579194" cy="792088"/>
          </a:xfrm>
          <a:prstGeom prst="rect">
            <a:avLst/>
          </a:prstGeom>
        </p:spPr>
      </p:pic>
      <p:pic>
        <p:nvPicPr>
          <p:cNvPr id="3" name="Picture 2" descr="wireles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852936"/>
            <a:ext cx="774546" cy="609228"/>
          </a:xfrm>
          <a:prstGeom prst="rect">
            <a:avLst/>
          </a:prstGeom>
        </p:spPr>
      </p:pic>
      <p:pic>
        <p:nvPicPr>
          <p:cNvPr id="24" name="Picture 23" descr="wireles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6872"/>
            <a:ext cx="774546" cy="609228"/>
          </a:xfrm>
          <a:prstGeom prst="rect">
            <a:avLst/>
          </a:prstGeom>
        </p:spPr>
      </p:pic>
      <p:pic>
        <p:nvPicPr>
          <p:cNvPr id="26" name="Picture 25" descr="wireles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293096"/>
            <a:ext cx="774546" cy="609228"/>
          </a:xfrm>
          <a:prstGeom prst="rect">
            <a:avLst/>
          </a:prstGeom>
        </p:spPr>
      </p:pic>
      <p:pic>
        <p:nvPicPr>
          <p:cNvPr id="27" name="Picture 26" descr="wireles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365104"/>
            <a:ext cx="774546" cy="609228"/>
          </a:xfrm>
          <a:prstGeom prst="rect">
            <a:avLst/>
          </a:prstGeom>
        </p:spPr>
      </p:pic>
      <p:pic>
        <p:nvPicPr>
          <p:cNvPr id="28" name="Picture 27" descr="wireles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492896"/>
            <a:ext cx="774546" cy="60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3688" y="6309320"/>
            <a:ext cx="604867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Short range radio: Bluetooth, </a:t>
            </a:r>
            <a:r>
              <a:rPr lang="en-US" dirty="0" err="1" smtClean="0"/>
              <a:t>Wifi</a:t>
            </a:r>
            <a:r>
              <a:rPr lang="en-US" dirty="0" smtClean="0"/>
              <a:t> Direct, LTE Direct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6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20</a:t>
            </a:fld>
            <a:r>
              <a:rPr lang="en-GB" smtClean="0"/>
              <a:t>/ 28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Advances in Methods of Information and Communication Technology  (AMICT 2014),</a:t>
            </a:r>
          </a:p>
          <a:p>
            <a:pPr algn="ctr"/>
            <a:r>
              <a:rPr lang="en-US" dirty="0" smtClean="0"/>
              <a:t>Petrozavodsk State University, Russia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7624" y="2780928"/>
            <a:ext cx="6912768" cy="792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Numerical Evaluation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608" y="3501008"/>
            <a:ext cx="712879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</a:t>
            </a:r>
            <a:r>
              <a:rPr lang="en-US" dirty="0"/>
              <a:t> for network topology </a:t>
            </a:r>
            <a:r>
              <a:rPr lang="en-US" dirty="0" smtClean="0"/>
              <a:t>generation (</a:t>
            </a:r>
            <a:r>
              <a:rPr lang="en-US" i="1" dirty="0" err="1"/>
              <a:t>timeordered</a:t>
            </a:r>
            <a:r>
              <a:rPr lang="en-US" dirty="0"/>
              <a:t> </a:t>
            </a:r>
            <a:r>
              <a:rPr lang="en-US" dirty="0" smtClean="0"/>
              <a:t>package) </a:t>
            </a:r>
            <a:r>
              <a:rPr lang="en-US" dirty="0"/>
              <a:t>and AHOP </a:t>
            </a:r>
            <a:r>
              <a:rPr lang="en-US" dirty="0" smtClean="0"/>
              <a:t>analysis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err="1"/>
              <a:t>Timeordered</a:t>
            </a:r>
            <a:r>
              <a:rPr lang="en-US" dirty="0"/>
              <a:t> by Benjamin Blonder: </a:t>
            </a:r>
            <a:r>
              <a:rPr lang="en-US" sz="1200" dirty="0">
                <a:hlinkClick r:id="rId2"/>
              </a:rPr>
              <a:t>http://cran.r-project.org/web/packages/timeordered/index.html</a:t>
            </a:r>
            <a:endParaRPr lang="en-US" sz="1200" dirty="0"/>
          </a:p>
          <a:p>
            <a:pPr marL="285750" indent="-285750">
              <a:buFont typeface="Courier New"/>
              <a:buChar char="o"/>
            </a:pPr>
            <a:endParaRPr lang="en-US" dirty="0"/>
          </a:p>
          <a:p>
            <a:pPr marL="285750" indent="-285750">
              <a:buFont typeface="Courier New"/>
              <a:buChar char="o"/>
            </a:pPr>
            <a:r>
              <a:rPr lang="en-US" b="1" dirty="0" smtClean="0">
                <a:solidFill>
                  <a:srgbClr val="524FD6"/>
                </a:solidFill>
              </a:rPr>
              <a:t>ONE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dirty="0" smtClean="0"/>
              <a:t>simulations</a:t>
            </a:r>
            <a:r>
              <a:rPr lang="en-US" dirty="0">
                <a:hlinkClick r:id="rId3"/>
              </a:rPr>
              <a:t> </a:t>
            </a:r>
            <a:r>
              <a:rPr lang="en-US" sz="1200" dirty="0">
                <a:hlinkClick r:id="rId3"/>
              </a:rPr>
              <a:t>ONE: http://www.netlab.tkk.fi/tutkimus/dtn/theone/</a:t>
            </a:r>
            <a:endParaRPr lang="en-US" sz="1200" dirty="0"/>
          </a:p>
        </p:txBody>
      </p:sp>
      <p:pic>
        <p:nvPicPr>
          <p:cNvPr id="9" name="Picture 8" descr="Rlogo-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501008"/>
            <a:ext cx="786005" cy="596280"/>
          </a:xfrm>
          <a:prstGeom prst="rect">
            <a:avLst/>
          </a:prstGeom>
        </p:spPr>
      </p:pic>
      <p:pic>
        <p:nvPicPr>
          <p:cNvPr id="10" name="Picture 9" descr="342347-java-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437112"/>
            <a:ext cx="816496" cy="8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5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21</a:t>
            </a:fld>
            <a:r>
              <a:rPr lang="en-GB" smtClean="0"/>
              <a:t>/ 28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smtClean="0"/>
              <a:t>Advances in Methods of Information and Communication Technology  (AMICT 2014),</a:t>
            </a:r>
          </a:p>
          <a:p>
            <a:pPr algn="ctr"/>
            <a:r>
              <a:rPr lang="en-US" smtClean="0"/>
              <a:t>Petrozavodsk State University, Russia 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contact traces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72816"/>
            <a:ext cx="7423979" cy="2727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3688" y="5733256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http://crawdad.cs.dartmouth.edu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  <a:p>
            <a:r>
              <a:rPr lang="en-US" dirty="0" smtClean="0"/>
              <a:t>Community </a:t>
            </a:r>
            <a:r>
              <a:rPr lang="en-US" dirty="0"/>
              <a:t>Resource for Archiving Wireless Data At Dartmouth</a:t>
            </a:r>
          </a:p>
        </p:txBody>
      </p:sp>
      <p:pic>
        <p:nvPicPr>
          <p:cNvPr id="8" name="Picture 7" descr="crawda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33256"/>
            <a:ext cx="2088232" cy="52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22</a:t>
            </a:fld>
            <a:r>
              <a:rPr lang="en-GB" smtClean="0"/>
              <a:t>/ 28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smtClean="0"/>
              <a:t>Advances in Methods of Information and Communication Technology  (AMICT 2014),</a:t>
            </a:r>
          </a:p>
          <a:p>
            <a:pPr algn="ctr"/>
            <a:r>
              <a:rPr lang="en-US" smtClean="0"/>
              <a:t>Petrozavodsk State University, Russia 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analysis: </a:t>
            </a:r>
            <a:r>
              <a:rPr lang="en-US" dirty="0"/>
              <a:t>h</a:t>
            </a:r>
            <a:r>
              <a:rPr lang="en-US" dirty="0" smtClean="0"/>
              <a:t>op limit vs. capacity</a:t>
            </a:r>
            <a:endParaRPr lang="en-US" dirty="0"/>
          </a:p>
        </p:txBody>
      </p:sp>
      <p:pic>
        <p:nvPicPr>
          <p:cNvPr id="7" name="Picture 6" descr="alltraces_botCapacity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" y="1772816"/>
            <a:ext cx="4568552" cy="45685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alltraces_addCapacity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4464496" cy="4464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628800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Delivery ratio increases while delay decreases with increasing h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339752" y="2924944"/>
            <a:ext cx="576064" cy="792088"/>
          </a:xfrm>
          <a:prstGeom prst="straightConnector1">
            <a:avLst/>
          </a:prstGeom>
          <a:ln w="28575" cmpd="sng">
            <a:solidFill>
              <a:srgbClr val="008000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68216" y="3869432"/>
            <a:ext cx="3303984" cy="855712"/>
          </a:xfrm>
          <a:prstGeom prst="straightConnector1">
            <a:avLst/>
          </a:prstGeom>
          <a:ln w="28575" cmpd="sng">
            <a:solidFill>
              <a:srgbClr val="008000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47664" y="3573016"/>
            <a:ext cx="2006754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Marginal changes </a:t>
            </a:r>
          </a:p>
          <a:p>
            <a:r>
              <a:rPr lang="en-US" dirty="0" smtClean="0"/>
              <a:t>after these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22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23</a:t>
            </a:fld>
            <a:r>
              <a:rPr lang="en-GB" smtClean="0"/>
              <a:t>/ 28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smtClean="0"/>
              <a:t>Advances in Methods of Information and Communication Technology  (AMICT 2014),</a:t>
            </a:r>
          </a:p>
          <a:p>
            <a:pPr algn="ctr"/>
            <a:r>
              <a:rPr lang="en-US" smtClean="0"/>
              <a:t>Petrozavodsk State University, Russia 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analysis: </a:t>
            </a:r>
            <a:r>
              <a:rPr lang="en-US" dirty="0"/>
              <a:t>o</a:t>
            </a:r>
            <a:r>
              <a:rPr lang="en-US" dirty="0" smtClean="0"/>
              <a:t>ptimal hop count</a:t>
            </a:r>
            <a:endParaRPr lang="en-US" dirty="0"/>
          </a:p>
        </p:txBody>
      </p:sp>
      <p:pic>
        <p:nvPicPr>
          <p:cNvPr id="7" name="Picture 6" descr="alltraces_botbestHo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4856584" cy="4856584"/>
          </a:xfrm>
          <a:prstGeom prst="rect">
            <a:avLst/>
          </a:prstGeom>
        </p:spPr>
      </p:pic>
      <p:pic>
        <p:nvPicPr>
          <p:cNvPr id="8" name="Picture 7" descr="alltraces_addbestHop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40" y="1196752"/>
            <a:ext cx="4640560" cy="46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5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24</a:t>
            </a:fld>
            <a:r>
              <a:rPr lang="en-GB" smtClean="0"/>
              <a:t>/ 28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smtClean="0"/>
              <a:t>Advances in Methods of Information and Communication Technology  (AMICT 2014),</a:t>
            </a:r>
          </a:p>
          <a:p>
            <a:pPr algn="ctr"/>
            <a:r>
              <a:rPr lang="en-US" smtClean="0"/>
              <a:t>Petrozavodsk State University, Russia 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 to our research questions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8712968" cy="4824536"/>
          </a:xfrm>
          <a:solidFill>
            <a:srgbClr val="FFFFFF"/>
          </a:solidFill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Q1: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Average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time to send a packet </a:t>
            </a:r>
            <a:r>
              <a:rPr lang="en-US" b="1" dirty="0" smtClean="0"/>
              <a:t> </a:t>
            </a:r>
            <a:endParaRPr lang="en-US" b="1" dirty="0"/>
          </a:p>
          <a:p>
            <a:pPr marL="342900" indent="-342900">
              <a:buFont typeface="Courier New"/>
              <a:buChar char="o"/>
            </a:pPr>
            <a:r>
              <a:rPr lang="en-US" dirty="0" smtClean="0"/>
              <a:t>Nodes </a:t>
            </a:r>
            <a:r>
              <a:rPr lang="en-US" dirty="0"/>
              <a:t>can be reached faster by relaxing hop </a:t>
            </a:r>
            <a:r>
              <a:rPr lang="en-US" dirty="0" smtClean="0"/>
              <a:t>count</a:t>
            </a:r>
          </a:p>
          <a:p>
            <a:pPr marL="342900" indent="-342900">
              <a:buFont typeface="Courier New"/>
              <a:buChar char="o"/>
            </a:pPr>
            <a:r>
              <a:rPr lang="en-US" dirty="0"/>
              <a:t>I</a:t>
            </a:r>
            <a:r>
              <a:rPr lang="en-US" dirty="0" smtClean="0"/>
              <a:t>mprovement </a:t>
            </a:r>
            <a:r>
              <a:rPr lang="en-US" dirty="0"/>
              <a:t>vanishes after several </a:t>
            </a:r>
            <a:r>
              <a:rPr lang="en-US" dirty="0" smtClean="0"/>
              <a:t>hops</a:t>
            </a:r>
          </a:p>
          <a:p>
            <a:pPr marL="342900" indent="-342900">
              <a:buFont typeface="Courier New"/>
              <a:buChar char="o"/>
            </a:pPr>
            <a:r>
              <a:rPr lang="en-US" dirty="0" smtClean="0"/>
              <a:t>Optimal </a:t>
            </a:r>
            <a:r>
              <a:rPr lang="en-US" dirty="0"/>
              <a:t>hop counts </a:t>
            </a:r>
            <a:r>
              <a:rPr lang="en-US" dirty="0" smtClean="0"/>
              <a:t>(total </a:t>
            </a:r>
            <a:r>
              <a:rPr lang="en-US" dirty="0"/>
              <a:t>path </a:t>
            </a:r>
            <a:r>
              <a:rPr lang="en-US" dirty="0" smtClean="0"/>
              <a:t>delay): Infocom05 (3 hops), Cambridge (2 hops), </a:t>
            </a:r>
            <a:r>
              <a:rPr lang="en-US" dirty="0"/>
              <a:t>and </a:t>
            </a:r>
            <a:r>
              <a:rPr lang="en-US" dirty="0" smtClean="0"/>
              <a:t>Infocom06 (2.6 hops)</a:t>
            </a:r>
          </a:p>
          <a:p>
            <a:endParaRPr lang="en-US" dirty="0"/>
          </a:p>
          <a:p>
            <a:r>
              <a:rPr lang="en-US" b="1" dirty="0"/>
              <a:t>Q2</a:t>
            </a:r>
            <a:r>
              <a:rPr lang="en-US" b="1" dirty="0" smtClean="0"/>
              <a:t>: </a:t>
            </a:r>
            <a:r>
              <a:rPr lang="en-US" b="1" dirty="0" smtClean="0">
                <a:solidFill>
                  <a:srgbClr val="008000"/>
                </a:solidFill>
              </a:rPr>
              <a:t>Fraction </a:t>
            </a:r>
            <a:r>
              <a:rPr lang="en-US" b="1" dirty="0">
                <a:solidFill>
                  <a:srgbClr val="008000"/>
                </a:solidFill>
              </a:rPr>
              <a:t>of </a:t>
            </a:r>
            <a:r>
              <a:rPr lang="en-US" b="1" dirty="0" smtClean="0">
                <a:solidFill>
                  <a:srgbClr val="008000"/>
                </a:solidFill>
              </a:rPr>
              <a:t>reachable nodes  </a:t>
            </a:r>
            <a:endParaRPr lang="en-US" b="1" dirty="0" smtClean="0"/>
          </a:p>
          <a:p>
            <a:pPr marL="342900" indent="-342900">
              <a:buFont typeface="Courier New"/>
              <a:buChar char="o"/>
            </a:pPr>
            <a:r>
              <a:rPr lang="en-US" dirty="0" smtClean="0"/>
              <a:t>The first </a:t>
            </a:r>
            <a:r>
              <a:rPr lang="en-US" dirty="0"/>
              <a:t>two hops are sufficient to reach every node from every other node. 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Q3: </a:t>
            </a:r>
            <a:r>
              <a:rPr lang="en-US" b="1" dirty="0" smtClean="0">
                <a:solidFill>
                  <a:srgbClr val="524FD6"/>
                </a:solidFill>
              </a:rPr>
              <a:t>Delivery ratio  </a:t>
            </a:r>
            <a:endParaRPr lang="en-US" b="1" dirty="0"/>
          </a:p>
          <a:p>
            <a:pPr marL="342900" indent="-342900">
              <a:buFont typeface="Courier New"/>
              <a:buChar char="o"/>
            </a:pPr>
            <a:r>
              <a:rPr lang="en-US" dirty="0" smtClean="0"/>
              <a:t>increases </a:t>
            </a:r>
            <a:r>
              <a:rPr lang="en-US" dirty="0"/>
              <a:t>significantly if at least two hops are </a:t>
            </a:r>
            <a:r>
              <a:rPr lang="en-US" dirty="0" smtClean="0"/>
              <a:t>allowed, and stabilizes </a:t>
            </a:r>
            <a:r>
              <a:rPr lang="en-US" dirty="0"/>
              <a:t>after </a:t>
            </a:r>
            <a:r>
              <a:rPr lang="en-US" dirty="0" smtClean="0"/>
              <a:t>h </a:t>
            </a:r>
            <a:r>
              <a:rPr lang="en-US" dirty="0" err="1" smtClean="0"/>
              <a:t>approx</a:t>
            </a:r>
            <a:r>
              <a:rPr lang="en-US" dirty="0" smtClean="0"/>
              <a:t> </a:t>
            </a:r>
            <a:r>
              <a:rPr lang="en-US" dirty="0"/>
              <a:t>4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88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25</a:t>
            </a:fld>
            <a:r>
              <a:rPr lang="en-GB" smtClean="0"/>
              <a:t>/ 28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smtClean="0"/>
              <a:t>Advances in Methods of Information and Communication Technology  (AMICT 2014),</a:t>
            </a:r>
          </a:p>
          <a:p>
            <a:pPr algn="ctr"/>
            <a:r>
              <a:rPr lang="en-US" smtClean="0"/>
              <a:t>Petrozavodsk State University, Russia 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840760" cy="9361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Time-aggregated graphs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988840"/>
            <a:ext cx="8820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Three aggregation time windows:</a:t>
            </a:r>
          </a:p>
          <a:p>
            <a:pPr marL="342900" indent="-342900">
              <a:buFont typeface="Courier New"/>
              <a:buChar char="o"/>
            </a:pPr>
            <a:endParaRPr lang="en-US" sz="2400" dirty="0" smtClean="0"/>
          </a:p>
          <a:p>
            <a:pPr marL="342900" indent="-342900">
              <a:buFont typeface="Courier New"/>
              <a:buChar char="o"/>
            </a:pPr>
            <a:r>
              <a:rPr lang="en-US" sz="2400" dirty="0" smtClean="0"/>
              <a:t>Short </a:t>
            </a:r>
            <a:r>
              <a:rPr lang="en-US" sz="2400" dirty="0"/>
              <a:t>: 1 </a:t>
            </a:r>
            <a:r>
              <a:rPr lang="en-US" sz="2400" dirty="0" smtClean="0"/>
              <a:t>h, </a:t>
            </a:r>
          </a:p>
          <a:p>
            <a:pPr marL="342900" indent="-342900">
              <a:buFont typeface="Courier New"/>
              <a:buChar char="o"/>
            </a:pPr>
            <a:r>
              <a:rPr lang="en-US" sz="2400" dirty="0" smtClean="0"/>
              <a:t>Medium</a:t>
            </a:r>
            <a:r>
              <a:rPr lang="en-US" sz="2400" dirty="0"/>
              <a:t>: 6 h, </a:t>
            </a:r>
            <a:endParaRPr lang="en-US" sz="2400" dirty="0" smtClean="0"/>
          </a:p>
          <a:p>
            <a:pPr marL="342900" indent="-342900">
              <a:buFont typeface="Courier New"/>
              <a:buChar char="o"/>
            </a:pPr>
            <a:r>
              <a:rPr lang="en-US" sz="2400" dirty="0" smtClean="0"/>
              <a:t>Long</a:t>
            </a:r>
            <a:r>
              <a:rPr lang="en-US" sz="2400" dirty="0"/>
              <a:t>: 24 </a:t>
            </a:r>
            <a:r>
              <a:rPr lang="en-US" sz="2400" dirty="0" smtClean="0"/>
              <a:t>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8047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26</a:t>
            </a:fld>
            <a:r>
              <a:rPr lang="en-GB" smtClean="0"/>
              <a:t>/ 28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smtClean="0"/>
              <a:t>Advances in Methods of Information and Communication Technology  (AMICT 2014),</a:t>
            </a:r>
          </a:p>
          <a:p>
            <a:pPr algn="ctr"/>
            <a:r>
              <a:rPr lang="en-US" smtClean="0"/>
              <a:t>Petrozavodsk State University, Russia 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840760" cy="9361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Time-aggregated graphs</a:t>
            </a:r>
            <a:br>
              <a:rPr lang="en-US" dirty="0" smtClean="0"/>
            </a:br>
            <a:r>
              <a:rPr lang="en-US" dirty="0" smtClean="0"/>
              <a:t>Optimal </a:t>
            </a:r>
            <a:r>
              <a:rPr lang="en-US" dirty="0"/>
              <a:t>h</a:t>
            </a:r>
            <a:r>
              <a:rPr lang="en-US" dirty="0" smtClean="0"/>
              <a:t>op </a:t>
            </a:r>
            <a:r>
              <a:rPr lang="en-US" dirty="0"/>
              <a:t>c</a:t>
            </a:r>
            <a:r>
              <a:rPr lang="en-US" dirty="0" smtClean="0"/>
              <a:t>ount over time</a:t>
            </a:r>
            <a:endParaRPr lang="en-US" dirty="0"/>
          </a:p>
        </p:txBody>
      </p:sp>
      <p:pic>
        <p:nvPicPr>
          <p:cNvPr id="8" name="Picture 7" descr="allsnapshot_70_bestHo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5040560" cy="50405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60032" y="1844824"/>
            <a:ext cx="4176463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400" dirty="0" smtClean="0"/>
              <a:t>Infocom05 trace: </a:t>
            </a:r>
          </a:p>
          <a:p>
            <a:pPr lvl="1"/>
            <a:r>
              <a:rPr lang="en-US" sz="2400" dirty="0" smtClean="0"/>
              <a:t>1 hour time intervals, 70 samples</a:t>
            </a:r>
          </a:p>
          <a:p>
            <a:pPr marL="285750" indent="-285750">
              <a:buFont typeface="Courier New"/>
              <a:buChar char="o"/>
            </a:pPr>
            <a:endParaRPr lang="en-US" sz="2400" dirty="0" smtClean="0"/>
          </a:p>
          <a:p>
            <a:pPr marL="285750" indent="-285750">
              <a:buFont typeface="Courier New"/>
              <a:buChar char="o"/>
            </a:pPr>
            <a:r>
              <a:rPr lang="en-US" sz="2400" dirty="0" smtClean="0"/>
              <a:t>Dependency on the time of the day</a:t>
            </a:r>
          </a:p>
          <a:p>
            <a:pPr marL="285750" indent="-285750">
              <a:buFont typeface="Courier New"/>
              <a:buChar char="o"/>
            </a:pPr>
            <a:endParaRPr lang="en-US" sz="2400" dirty="0" smtClean="0"/>
          </a:p>
          <a:p>
            <a:pPr marL="285750" indent="-285750">
              <a:buFont typeface="Courier New"/>
              <a:buChar char="o"/>
            </a:pPr>
            <a:r>
              <a:rPr lang="en-US" sz="2400" dirty="0" smtClean="0"/>
              <a:t>Lower than static optimal hop count</a:t>
            </a:r>
          </a:p>
          <a:p>
            <a:pPr marL="285750" indent="-285750">
              <a:buFont typeface="Courier New"/>
              <a:buChar char="o"/>
            </a:pPr>
            <a:endParaRPr lang="en-US" sz="2400" dirty="0" smtClean="0"/>
          </a:p>
          <a:p>
            <a:pPr marL="285750" indent="-285750">
              <a:buFont typeface="Courier New"/>
              <a:buChar char="o"/>
            </a:pPr>
            <a:r>
              <a:rPr lang="en-US" sz="2400" dirty="0" smtClean="0"/>
              <a:t>Small world network</a:t>
            </a:r>
          </a:p>
        </p:txBody>
      </p:sp>
    </p:spTree>
    <p:extLst>
      <p:ext uri="{BB962C8B-B14F-4D97-AF65-F5344CB8AC3E}">
        <p14:creationId xmlns:p14="http://schemas.microsoft.com/office/powerpoint/2010/main" val="341139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27</a:t>
            </a:fld>
            <a:r>
              <a:rPr lang="en-GB" smtClean="0"/>
              <a:t>/ 28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smtClean="0"/>
              <a:t>Advances in Methods of Information and Communication Technology  (AMICT 2014),</a:t>
            </a:r>
          </a:p>
          <a:p>
            <a:pPr algn="ctr"/>
            <a:r>
              <a:rPr lang="en-US" smtClean="0"/>
              <a:t>Petrozavodsk State University, Russia 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9712" y="332656"/>
            <a:ext cx="7164288" cy="936104"/>
          </a:xfrm>
        </p:spPr>
        <p:txBody>
          <a:bodyPr>
            <a:normAutofit fontScale="90000"/>
          </a:bodyPr>
          <a:lstStyle/>
          <a:p>
            <a:r>
              <a:rPr lang="en-US" dirty="0"/>
              <a:t>Time-aggregated </a:t>
            </a:r>
            <a:r>
              <a:rPr lang="en-US" dirty="0" smtClean="0"/>
              <a:t>graphs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Hop count vs. reached fraction of nodes</a:t>
            </a:r>
            <a:endParaRPr lang="en-US" dirty="0"/>
          </a:p>
        </p:txBody>
      </p:sp>
      <p:pic>
        <p:nvPicPr>
          <p:cNvPr id="7" name="Picture 6" descr="allTimeSlices_reachedNod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4640560" cy="46405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0032" y="1844824"/>
            <a:ext cx="41764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400" dirty="0" smtClean="0"/>
              <a:t>Larger time-window, higher reached fraction</a:t>
            </a:r>
          </a:p>
          <a:p>
            <a:pPr marL="285750" indent="-285750">
              <a:buFont typeface="Courier New"/>
              <a:buChar char="o"/>
            </a:pPr>
            <a:endParaRPr lang="en-US" sz="2400" dirty="0" smtClean="0"/>
          </a:p>
          <a:p>
            <a:pPr marL="285750" indent="-285750">
              <a:buFont typeface="Courier New"/>
              <a:buChar char="o"/>
            </a:pPr>
            <a:r>
              <a:rPr lang="en-US" sz="2400" dirty="0" smtClean="0"/>
              <a:t>Acc. to static analysis, 2 hops </a:t>
            </a:r>
            <a:r>
              <a:rPr lang="en-US" sz="2400" dirty="0"/>
              <a:t>are enough to reach </a:t>
            </a:r>
            <a:r>
              <a:rPr lang="en-US" sz="2400" dirty="0" smtClean="0"/>
              <a:t>all. But lower connectivity for others.</a:t>
            </a:r>
            <a:endParaRPr lang="en-US" sz="2400" dirty="0"/>
          </a:p>
          <a:p>
            <a:pPr marL="285750" indent="-285750">
              <a:buFont typeface="Courier New"/>
              <a:buChar char="o"/>
            </a:pPr>
            <a:endParaRPr lang="en-US" sz="2400" dirty="0" smtClean="0"/>
          </a:p>
          <a:p>
            <a:pPr marL="285750" indent="-285750">
              <a:buFont typeface="Courier New"/>
              <a:buChar char="o"/>
            </a:pPr>
            <a:r>
              <a:rPr lang="en-US" sz="2400" dirty="0" smtClean="0"/>
              <a:t>Trend is the same (h=2 achieves most of the gains of multi-hop routing).</a:t>
            </a:r>
          </a:p>
          <a:p>
            <a:pPr marL="285750" indent="-285750">
              <a:buFont typeface="Courier New"/>
              <a:buChar char="o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72198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28</a:t>
            </a:fld>
            <a:r>
              <a:rPr lang="en-GB" smtClean="0"/>
              <a:t>/ 28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smtClean="0"/>
              <a:t>Advances in Methods of Information and Communication Technology  (AMICT 2014),</a:t>
            </a:r>
          </a:p>
          <a:p>
            <a:pPr algn="ctr"/>
            <a:r>
              <a:rPr lang="en-US" smtClean="0"/>
              <a:t>Petrozavodsk State University, Russia 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840538" cy="720080"/>
          </a:xfrm>
        </p:spPr>
        <p:txBody>
          <a:bodyPr>
            <a:normAutofit fontScale="90000"/>
          </a:bodyPr>
          <a:lstStyle/>
          <a:p>
            <a:r>
              <a:rPr lang="en-US" dirty="0"/>
              <a:t>Analysis on the </a:t>
            </a:r>
            <a:r>
              <a:rPr lang="en-US" dirty="0" smtClean="0"/>
              <a:t>network snapshots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Hop count vs. capacity</a:t>
            </a:r>
            <a:endParaRPr lang="en-US" dirty="0"/>
          </a:p>
        </p:txBody>
      </p:sp>
      <p:pic>
        <p:nvPicPr>
          <p:cNvPr id="6" name="Picture 5" descr="allTimeSlices_botCapacity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4104456" cy="41044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9552" y="5589240"/>
            <a:ext cx="8280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000" dirty="0" smtClean="0"/>
              <a:t>Highest increase from h=1 to h=2 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 smtClean="0"/>
              <a:t>After h=4, vanishingly small gain</a:t>
            </a:r>
            <a:endParaRPr lang="en-US" sz="2000" dirty="0"/>
          </a:p>
        </p:txBody>
      </p:sp>
      <p:pic>
        <p:nvPicPr>
          <p:cNvPr id="10" name="Picture 9" descr="sim_allTimeSlices_botbestHop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4784"/>
            <a:ext cx="403244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8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29</a:t>
            </a:fld>
            <a:r>
              <a:rPr lang="en-GB" smtClean="0"/>
              <a:t>/ 28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smtClean="0"/>
              <a:t>Advances in Methods of Information and Communication Technology  (AMICT 2014),</a:t>
            </a:r>
          </a:p>
          <a:p>
            <a:pPr algn="ctr"/>
            <a:r>
              <a:rPr lang="en-US" smtClean="0"/>
              <a:t>Petrozavodsk State University, Russia 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840760" cy="1080120"/>
          </a:xfrm>
        </p:spPr>
        <p:txBody>
          <a:bodyPr>
            <a:normAutofit/>
          </a:bodyPr>
          <a:lstStyle/>
          <a:p>
            <a:r>
              <a:rPr lang="en-US" dirty="0" smtClean="0"/>
              <a:t>Analysis of the actual operation</a:t>
            </a:r>
            <a:br>
              <a:rPr lang="en-US" dirty="0" smtClean="0"/>
            </a:br>
            <a:r>
              <a:rPr lang="en-US" dirty="0" smtClean="0"/>
              <a:t>Hop count vs. delivery ratio</a:t>
            </a:r>
            <a:endParaRPr lang="en-US" dirty="0"/>
          </a:p>
        </p:txBody>
      </p:sp>
      <p:pic>
        <p:nvPicPr>
          <p:cNvPr id="7" name="Picture 6" descr="haggle3-6_Deliveryrati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4856584" cy="4856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32" y="1844824"/>
            <a:ext cx="41764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400" dirty="0" smtClean="0"/>
              <a:t>Agrees our previous analysis.</a:t>
            </a:r>
          </a:p>
          <a:p>
            <a:pPr marL="285750" indent="-285750">
              <a:buFont typeface="Courier New"/>
              <a:buChar char="o"/>
            </a:pPr>
            <a:endParaRPr lang="en-US" sz="2400" dirty="0" smtClean="0"/>
          </a:p>
          <a:p>
            <a:pPr marL="285750" indent="-285750">
              <a:buFont typeface="Courier New"/>
              <a:buChar char="o"/>
            </a:pPr>
            <a:r>
              <a:rPr lang="en-US" sz="2400" dirty="0" smtClean="0"/>
              <a:t>Trend is the same (h=2 achieves all the gains of multi-hop routing).</a:t>
            </a:r>
          </a:p>
          <a:p>
            <a:pPr marL="285750" indent="-285750">
              <a:buFont typeface="Courier New"/>
              <a:buChar char="o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41197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</a:t>
            </a:fld>
            <a:r>
              <a:rPr lang="en-GB" smtClean="0"/>
              <a:t>/ 28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475656" y="6419097"/>
            <a:ext cx="6912768" cy="432048"/>
          </a:xfrm>
        </p:spPr>
        <p:txBody>
          <a:bodyPr/>
          <a:lstStyle/>
          <a:p>
            <a:pPr algn="ctr"/>
            <a:r>
              <a:rPr lang="en-US" sz="1200" dirty="0" smtClean="0"/>
              <a:t>Advances in Methods of Information and Communication Technology  (AMICT 2014)</a:t>
            </a:r>
          </a:p>
          <a:p>
            <a:pPr algn="ctr"/>
            <a:r>
              <a:rPr lang="en-US" sz="1200" dirty="0" smtClean="0"/>
              <a:t>Petrozavodsk State University, Russia </a:t>
            </a:r>
          </a:p>
          <a:p>
            <a:pPr algn="ctr"/>
            <a:endParaRPr lang="en-GB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912768" cy="1224136"/>
          </a:xfrm>
        </p:spPr>
        <p:txBody>
          <a:bodyPr>
            <a:normAutofit/>
          </a:bodyPr>
          <a:lstStyle/>
          <a:p>
            <a:r>
              <a:rPr lang="en-US" dirty="0" smtClean="0"/>
              <a:t>Opportunistic communication</a:t>
            </a:r>
            <a:br>
              <a:rPr lang="en-US" dirty="0" smtClean="0"/>
            </a:br>
            <a:r>
              <a:rPr lang="en-US" i="1" dirty="0" smtClean="0"/>
              <a:t>store-carry-forward</a:t>
            </a:r>
            <a:endParaRPr lang="en-US" i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79512" y="1700808"/>
            <a:ext cx="3528392" cy="3928832"/>
            <a:chOff x="611560" y="1412776"/>
            <a:chExt cx="3528392" cy="3928832"/>
          </a:xfrm>
        </p:grpSpPr>
        <p:pic>
          <p:nvPicPr>
            <p:cNvPr id="11" name="Picture 10" descr="cell-phone-icon-p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2708920"/>
              <a:ext cx="946944" cy="946944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611560" y="1412776"/>
              <a:ext cx="3528392" cy="3384376"/>
            </a:xfrm>
            <a:prstGeom prst="ellipse">
              <a:avLst/>
            </a:prstGeom>
            <a:noFill/>
            <a:ln w="127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person-walking-icon4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4293096"/>
              <a:ext cx="719328" cy="104851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292080" y="1556792"/>
            <a:ext cx="3384376" cy="3928832"/>
            <a:chOff x="2555776" y="1340768"/>
            <a:chExt cx="3384376" cy="3928832"/>
          </a:xfrm>
        </p:grpSpPr>
        <p:pic>
          <p:nvPicPr>
            <p:cNvPr id="12" name="Picture 11" descr="cell-phone-icon-p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2708920"/>
              <a:ext cx="946944" cy="946944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2555776" y="1340768"/>
              <a:ext cx="3384376" cy="3312368"/>
            </a:xfrm>
            <a:prstGeom prst="ellipse">
              <a:avLst/>
            </a:prstGeom>
            <a:noFill/>
            <a:ln w="127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person-walking-icon4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4221088"/>
              <a:ext cx="719328" cy="1048512"/>
            </a:xfrm>
            <a:prstGeom prst="rect">
              <a:avLst/>
            </a:prstGeom>
          </p:spPr>
        </p:pic>
      </p:grpSp>
      <p:pic>
        <p:nvPicPr>
          <p:cNvPr id="19" name="Picture 18" descr="Adobe_PDF_ic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060848"/>
            <a:ext cx="960884" cy="960884"/>
          </a:xfrm>
          <a:prstGeom prst="rect">
            <a:avLst/>
          </a:prstGeom>
        </p:spPr>
      </p:pic>
      <p:pic>
        <p:nvPicPr>
          <p:cNvPr id="18" name="Picture 17" descr="fb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204864"/>
            <a:ext cx="648072" cy="739800"/>
          </a:xfrm>
          <a:prstGeom prst="rect">
            <a:avLst/>
          </a:prstGeom>
        </p:spPr>
      </p:pic>
      <p:pic>
        <p:nvPicPr>
          <p:cNvPr id="20" name="Picture 19" descr="GPS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60848"/>
            <a:ext cx="1350150" cy="1080120"/>
          </a:xfrm>
          <a:prstGeom prst="rect">
            <a:avLst/>
          </a:prstGeom>
        </p:spPr>
      </p:pic>
      <p:cxnSp>
        <p:nvCxnSpPr>
          <p:cNvPr id="25" name="Curved Connector 24"/>
          <p:cNvCxnSpPr/>
          <p:nvPr/>
        </p:nvCxnSpPr>
        <p:spPr>
          <a:xfrm>
            <a:off x="4860032" y="3140968"/>
            <a:ext cx="504056" cy="216024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510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C -0.05313 -0.00185 -0.09115 0.00116 -0.13889 -0.01551 C -0.14983 -0.01458 -0.16128 -0.01759 -0.17135 -0.01227 C -0.17656 -0.00972 -0.17552 0.00347 -0.18056 0.00625 C -0.19479 0.01343 -0.18889 0.00903 -0.19913 0.01852 C -0.20694 0.01736 -0.21476 0.01736 -0.22222 0.01551 C -0.23316 0.01273 -0.23889 0.00625 -0.25 0.00625 " pathEditMode="relative" ptsTypes="ffffff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0.00139 C 0.03611 -0.00255 0.03993 -0.00278 0.08733 -0.00139 C 0.09861 -0.00093 0.1033 0.00393 0.11285 0.00555 C 0.12813 0.0088 0.13264 0.00972 0.14965 0.01088 C 0.17135 0.01065 0.19288 0.01088 0.21458 0.00995 C 0.22361 0.00972 0.23056 0.00579 0.2401 0.00486 C 0.25434 0.00509 0.26997 0.0044 0.28229 0.00648 C 0.30833 0.01111 0.32726 0.0206 0.35347 0.02569 C 0.35503 0.02662 0.35625 0.02778 0.35885 0.02824 C 0.36111 0.02917 0.36528 0.02917 0.36736 0.03009 C 0.37535 0.03403 0.37101 0.03565 0.38177 0.03912 " pathEditMode="relative" rAng="0" ptsTypes="ffffffffff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0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30</a:t>
            </a:fld>
            <a:r>
              <a:rPr lang="en-GB" smtClean="0"/>
              <a:t>/ 28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smtClean="0"/>
              <a:t>Advances in Methods of Information and Communication Technology  (AMICT 2014),</a:t>
            </a:r>
          </a:p>
          <a:p>
            <a:pPr algn="ctr"/>
            <a:r>
              <a:rPr lang="en-US" smtClean="0"/>
              <a:t>Petrozavodsk State University, Russia 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912768" cy="1008112"/>
          </a:xfrm>
        </p:spPr>
        <p:txBody>
          <a:bodyPr>
            <a:normAutofit fontScale="90000"/>
          </a:bodyPr>
          <a:lstStyle/>
          <a:p>
            <a:r>
              <a:rPr lang="en-US" dirty="0"/>
              <a:t>Analysis of the actual operation</a:t>
            </a:r>
            <a:br>
              <a:rPr lang="en-US" dirty="0"/>
            </a:br>
            <a:r>
              <a:rPr lang="en-US" dirty="0" smtClean="0"/>
              <a:t> Delivery delay and path lengths</a:t>
            </a:r>
            <a:endParaRPr lang="en-US" dirty="0"/>
          </a:p>
        </p:txBody>
      </p:sp>
      <p:pic>
        <p:nvPicPr>
          <p:cNvPr id="8" name="Picture 7" descr="haggle3-6_Deliverydelay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" y="1268760"/>
            <a:ext cx="4752528" cy="4752528"/>
          </a:xfrm>
          <a:prstGeom prst="rect">
            <a:avLst/>
          </a:prstGeom>
        </p:spPr>
      </p:pic>
      <p:pic>
        <p:nvPicPr>
          <p:cNvPr id="9" name="Picture 8" descr="haggle3-6_hopcoun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432" y="1268760"/>
            <a:ext cx="4712568" cy="47125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72200" y="4077072"/>
            <a:ext cx="2016224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TTL independency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1844824"/>
            <a:ext cx="2304256" cy="646331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Agrees our additive capacity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1988840"/>
            <a:ext cx="126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Infocom06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80312" y="2996952"/>
            <a:ext cx="126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Infocom05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49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31</a:t>
            </a:fld>
            <a:r>
              <a:rPr lang="en-GB" smtClean="0"/>
              <a:t>/ 28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smtClean="0"/>
              <a:t>Advances in Methods of Information and Communication Technology  (AMICT 2014),</a:t>
            </a:r>
          </a:p>
          <a:p>
            <a:pPr algn="ctr"/>
            <a:r>
              <a:rPr lang="en-US" smtClean="0"/>
              <a:t>Petrozavodsk State University, Russia 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1560" y="2060848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/>
              <a:buChar char="o"/>
            </a:pPr>
            <a:r>
              <a:rPr lang="en-US" sz="2000" dirty="0" smtClean="0">
                <a:latin typeface="Arial"/>
                <a:cs typeface="Arial"/>
              </a:rPr>
              <a:t>Capacity of the studied human contact networks increases significantly with h&gt;=2</a:t>
            </a:r>
          </a:p>
          <a:p>
            <a:pPr marL="342900" indent="-342900">
              <a:buFont typeface="Courier New"/>
              <a:buChar char="o"/>
            </a:pPr>
            <a:endParaRPr lang="en-US" sz="2000" dirty="0" smtClean="0">
              <a:latin typeface="Arial"/>
              <a:cs typeface="Arial"/>
            </a:endParaRPr>
          </a:p>
          <a:p>
            <a:pPr marL="342900" indent="-342900">
              <a:buFont typeface="Courier New"/>
              <a:buChar char="o"/>
            </a:pPr>
            <a:r>
              <a:rPr lang="en-US" sz="2000" dirty="0" smtClean="0">
                <a:latin typeface="Arial"/>
                <a:cs typeface="Arial"/>
              </a:rPr>
              <a:t>Improvement vanishes after h=4</a:t>
            </a:r>
          </a:p>
          <a:p>
            <a:pPr marL="342900" indent="-342900">
              <a:buFont typeface="Courier New"/>
              <a:buChar char="o"/>
            </a:pPr>
            <a:endParaRPr lang="en-US" sz="2000" dirty="0" smtClean="0">
              <a:latin typeface="Arial"/>
              <a:cs typeface="Arial"/>
            </a:endParaRPr>
          </a:p>
          <a:p>
            <a:pPr marL="342900" indent="-342900">
              <a:buFont typeface="Courier New"/>
              <a:buChar char="o"/>
            </a:pPr>
            <a:r>
              <a:rPr lang="en-US" sz="2000" dirty="0" smtClean="0">
                <a:latin typeface="Arial"/>
                <a:cs typeface="Arial"/>
              </a:rPr>
              <a:t>Static graph approach overestimates connectivity and performance</a:t>
            </a:r>
          </a:p>
          <a:p>
            <a:pPr marL="342900" indent="-342900">
              <a:buFont typeface="Courier New"/>
              <a:buChar char="o"/>
            </a:pPr>
            <a:endParaRPr lang="en-US" sz="2000" dirty="0" smtClean="0">
              <a:latin typeface="Arial"/>
              <a:cs typeface="Arial"/>
            </a:endParaRPr>
          </a:p>
          <a:p>
            <a:pPr marL="342900" indent="-342900">
              <a:buFont typeface="Courier New"/>
              <a:buChar char="o"/>
            </a:pPr>
            <a:r>
              <a:rPr lang="en-US" sz="2000" dirty="0" smtClean="0">
                <a:latin typeface="Arial"/>
                <a:cs typeface="Arial"/>
              </a:rPr>
              <a:t>Time window of the aggregation should be paid attention to</a:t>
            </a:r>
          </a:p>
          <a:p>
            <a:pPr marL="342900" indent="-342900">
              <a:buFont typeface="Courier New"/>
              <a:buChar char="o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buFont typeface="Courier New"/>
              <a:buChar char="o"/>
            </a:pPr>
            <a:r>
              <a:rPr lang="en-US" sz="2000" dirty="0" smtClean="0">
                <a:latin typeface="Arial"/>
                <a:cs typeface="Arial"/>
              </a:rPr>
              <a:t>A more generic framework for opportunistic networks (different than small world networks)</a:t>
            </a:r>
          </a:p>
          <a:p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041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32</a:t>
            </a:fld>
            <a:r>
              <a:rPr lang="en-GB" smtClean="0"/>
              <a:t>/ 28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smtClean="0"/>
              <a:t>Advances in Methods of Information and Communication Technology  (AMICT 2014),</a:t>
            </a:r>
          </a:p>
          <a:p>
            <a:pPr algn="ctr"/>
            <a:r>
              <a:rPr lang="en-US" smtClean="0"/>
              <a:t>Petrozavodsk State University, Russia 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712968" cy="1512168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Follow our research from http</a:t>
            </a:r>
            <a:r>
              <a:rPr lang="en-US" sz="2400" dirty="0">
                <a:latin typeface="Arial"/>
                <a:cs typeface="Arial"/>
              </a:rPr>
              <a:t>://</a:t>
            </a:r>
            <a:r>
              <a:rPr lang="en-US" sz="2400" dirty="0" err="1">
                <a:latin typeface="Arial"/>
                <a:cs typeface="Arial"/>
              </a:rPr>
              <a:t>www.netlab.tkk.fi</a:t>
            </a:r>
            <a:r>
              <a:rPr lang="en-US" sz="2400" dirty="0">
                <a:latin typeface="Arial"/>
                <a:cs typeface="Arial"/>
              </a:rPr>
              <a:t>/</a:t>
            </a:r>
            <a:r>
              <a:rPr lang="en-US" sz="2400" dirty="0" err="1">
                <a:latin typeface="Arial"/>
                <a:cs typeface="Arial"/>
              </a:rPr>
              <a:t>tutkimus</a:t>
            </a:r>
            <a:r>
              <a:rPr lang="en-US" sz="2400" dirty="0">
                <a:latin typeface="Arial"/>
                <a:cs typeface="Arial"/>
              </a:rPr>
              <a:t>/</a:t>
            </a:r>
            <a:r>
              <a:rPr lang="en-US" sz="2400" dirty="0" err="1">
                <a:latin typeface="Arial"/>
                <a:cs typeface="Arial"/>
              </a:rPr>
              <a:t>pdp</a:t>
            </a:r>
            <a:r>
              <a:rPr lang="en-US" sz="2400" dirty="0" smtClean="0">
                <a:latin typeface="Arial"/>
                <a:cs typeface="Arial"/>
              </a:rPr>
              <a:t>/</a:t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Reach us at:</a:t>
            </a:r>
            <a:endParaRPr lang="en-US" sz="2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179512" y="4005064"/>
            <a:ext cx="8820472" cy="369332"/>
            <a:chOff x="312107" y="4437112"/>
            <a:chExt cx="8820472" cy="369332"/>
          </a:xfrm>
        </p:grpSpPr>
        <p:sp>
          <p:nvSpPr>
            <p:cNvPr id="13" name="Rectangle 12"/>
            <p:cNvSpPr/>
            <p:nvPr/>
          </p:nvSpPr>
          <p:spPr>
            <a:xfrm>
              <a:off x="312107" y="4437112"/>
              <a:ext cx="20162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/>
                <a:t>bayhan</a:t>
              </a:r>
              <a:r>
                <a:rPr lang="en-US" dirty="0" err="1"/>
                <a:t>@</a:t>
              </a:r>
              <a:r>
                <a:rPr lang="en-US" dirty="0" err="1" smtClean="0"/>
                <a:t>hiit.fi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88371" y="4437112"/>
              <a:ext cx="20162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/>
                <a:t>esa@netlab.tkk.fi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84107" y="4437112"/>
              <a:ext cx="22687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/>
                <a:t>jakangas@helsinki.fi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16355" y="4437112"/>
              <a:ext cx="20162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/>
                <a:t>jo@netlab.tkk.fi</a:t>
              </a:r>
              <a:endParaRPr lang="en-US" dirty="0"/>
            </a:p>
          </p:txBody>
        </p:sp>
      </p:grpSp>
      <p:sp>
        <p:nvSpPr>
          <p:cNvPr id="20" name="Title 3"/>
          <p:cNvSpPr txBox="1">
            <a:spLocks/>
          </p:cNvSpPr>
          <p:nvPr/>
        </p:nvSpPr>
        <p:spPr>
          <a:xfrm>
            <a:off x="2123728" y="4941168"/>
            <a:ext cx="4752528" cy="648072"/>
          </a:xfrm>
          <a:prstGeom prst="rect">
            <a:avLst/>
          </a:prstGeom>
          <a:solidFill>
            <a:srgbClr val="FFFFFF"/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b="0" kern="1200">
                <a:solidFill>
                  <a:schemeClr val="tx1"/>
                </a:solidFill>
                <a:latin typeface="Gill Sans"/>
                <a:ea typeface="+mj-ea"/>
                <a:cs typeface="Gill Sans"/>
              </a:defRPr>
            </a:lvl1pPr>
          </a:lstStyle>
          <a:p>
            <a:pPr algn="ctr"/>
            <a:r>
              <a:rPr lang="en-US" sz="4400" dirty="0" smtClean="0">
                <a:solidFill>
                  <a:srgbClr val="524FD6"/>
                </a:solidFill>
                <a:latin typeface="Arial"/>
                <a:cs typeface="Arial"/>
              </a:rPr>
              <a:t>Thank you.</a:t>
            </a:r>
            <a:endParaRPr lang="en-US" sz="4400" dirty="0">
              <a:solidFill>
                <a:srgbClr val="524FD6"/>
              </a:solidFill>
            </a:endParaRPr>
          </a:p>
        </p:txBody>
      </p:sp>
      <p:pic>
        <p:nvPicPr>
          <p:cNvPr id="22" name="Picture 21" descr="aalto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20688"/>
            <a:ext cx="1439079" cy="119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91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33</a:t>
            </a:fld>
            <a:r>
              <a:rPr lang="en-GB" smtClean="0"/>
              <a:t>/ 28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smtClean="0"/>
              <a:t>Advances in Methods of Information and Communication Technology  (AMICT 2014),</a:t>
            </a:r>
          </a:p>
          <a:p>
            <a:pPr algn="ctr"/>
            <a:r>
              <a:rPr lang="en-US" smtClean="0"/>
              <a:t>Petrozavodsk State University, Russia 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list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3528" y="1844824"/>
            <a:ext cx="8712968" cy="4032250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/>
              <a:t>Guérin</a:t>
            </a:r>
            <a:r>
              <a:rPr lang="en-US" sz="2400" dirty="0"/>
              <a:t>, </a:t>
            </a:r>
            <a:r>
              <a:rPr lang="en-US" sz="2400" dirty="0" err="1"/>
              <a:t>Roch</a:t>
            </a:r>
            <a:r>
              <a:rPr lang="en-US" sz="2400" dirty="0"/>
              <a:t>, and Ariel </a:t>
            </a:r>
            <a:r>
              <a:rPr lang="en-US" sz="2400" dirty="0" err="1" smtClean="0"/>
              <a:t>Orda</a:t>
            </a:r>
            <a:r>
              <a:rPr lang="en-US" sz="2400" dirty="0" smtClean="0"/>
              <a:t>, </a:t>
            </a:r>
            <a:r>
              <a:rPr lang="en-US" sz="2400" dirty="0"/>
              <a:t>"Computing shortest paths for any number of hops." IEEE/ACM Transactions on Networking (TON) 10.5 (2002): 613-620</a:t>
            </a:r>
            <a:r>
              <a:rPr lang="en-US" sz="2400" dirty="0" smtClean="0"/>
              <a:t>.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err="1"/>
              <a:t>Burdakov</a:t>
            </a:r>
            <a:r>
              <a:rPr lang="en-US" sz="2400" dirty="0"/>
              <a:t>, Oleg P., et al. Optimal placement of communications relay nodes. Department of Mathematics, </a:t>
            </a:r>
            <a:r>
              <a:rPr lang="en-US" sz="2400" dirty="0" err="1"/>
              <a:t>Linköpings</a:t>
            </a:r>
            <a:r>
              <a:rPr lang="en-US" sz="2400" dirty="0"/>
              <a:t> </a:t>
            </a:r>
            <a:r>
              <a:rPr lang="en-US" sz="2400" dirty="0" err="1"/>
              <a:t>universitet</a:t>
            </a:r>
            <a:r>
              <a:rPr lang="en-US" sz="2400" dirty="0"/>
              <a:t>, 2009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S.Bayhan</a:t>
            </a:r>
            <a:r>
              <a:rPr lang="en-US" sz="2400" dirty="0" smtClean="0"/>
              <a:t>, </a:t>
            </a:r>
            <a:r>
              <a:rPr lang="en-US" sz="2400" dirty="0" err="1" smtClean="0"/>
              <a:t>E.Hyytia</a:t>
            </a:r>
            <a:r>
              <a:rPr lang="en-US" sz="2400" dirty="0" smtClean="0"/>
              <a:t>, </a:t>
            </a:r>
            <a:r>
              <a:rPr lang="en-US" sz="2400" dirty="0" err="1" smtClean="0"/>
              <a:t>J.Kangasharju</a:t>
            </a:r>
            <a:r>
              <a:rPr lang="en-US" sz="2400" dirty="0" smtClean="0"/>
              <a:t>, </a:t>
            </a:r>
            <a:r>
              <a:rPr lang="en-US" sz="2400" dirty="0"/>
              <a:t>and </a:t>
            </a:r>
            <a:r>
              <a:rPr lang="en-US" sz="2400" dirty="0" smtClean="0"/>
              <a:t>J. </a:t>
            </a:r>
            <a:r>
              <a:rPr lang="en-US" sz="2400" dirty="0" err="1" smtClean="0"/>
              <a:t>Ott</a:t>
            </a:r>
            <a:r>
              <a:rPr lang="en-US" sz="2400" dirty="0" smtClean="0"/>
              <a:t>, Analysis </a:t>
            </a:r>
            <a:r>
              <a:rPr lang="en-US" sz="2400" dirty="0"/>
              <a:t>of Hop Limit in Opportunistic Networks by Static and Time-Aggregated </a:t>
            </a:r>
            <a:r>
              <a:rPr lang="en-US" sz="2400" dirty="0" smtClean="0"/>
              <a:t>Graphs, submitted to IEEE ICC 2015.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 M. </a:t>
            </a:r>
            <a:r>
              <a:rPr lang="en-US" sz="2400" dirty="0" err="1"/>
              <a:t>Vojnovic</a:t>
            </a:r>
            <a:r>
              <a:rPr lang="en-US" sz="2400" dirty="0"/>
              <a:t> and A. </a:t>
            </a:r>
            <a:r>
              <a:rPr lang="en-US" sz="2400" dirty="0" err="1"/>
              <a:t>Proutiere</a:t>
            </a:r>
            <a:r>
              <a:rPr lang="en-US" sz="2400" dirty="0"/>
              <a:t>, “Hop limited flooding over dynamic </a:t>
            </a:r>
            <a:r>
              <a:rPr lang="en-US" sz="2400" dirty="0" smtClean="0"/>
              <a:t>networks</a:t>
            </a:r>
            <a:r>
              <a:rPr lang="en-US" sz="2400" dirty="0"/>
              <a:t>,” in Proceedings IEEE INFOCOM, 2011, pp. 685–693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/>
              <a:t>B. Blonder, T. W. Wey, A. </a:t>
            </a:r>
            <a:r>
              <a:rPr lang="en-US" sz="2500" dirty="0" err="1"/>
              <a:t>Dornhaus</a:t>
            </a:r>
            <a:r>
              <a:rPr lang="en-US" sz="2500" dirty="0"/>
              <a:t>, R. James, and A. </a:t>
            </a:r>
            <a:r>
              <a:rPr lang="en-US" sz="2500" dirty="0" err="1"/>
              <a:t>Sih</a:t>
            </a:r>
            <a:r>
              <a:rPr lang="en-US" sz="2500" dirty="0"/>
              <a:t>, “Temporal dynamics and network analysis,” Methods in Ecology and Evolution, vol. 3, no. 6, pp. 958–972, 2012. 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A. </a:t>
            </a:r>
            <a:r>
              <a:rPr lang="en-US" sz="2400" dirty="0" err="1"/>
              <a:t>Casteigts</a:t>
            </a:r>
            <a:r>
              <a:rPr lang="en-US" sz="2400" dirty="0"/>
              <a:t>, P. </a:t>
            </a:r>
            <a:r>
              <a:rPr lang="en-US" sz="2400" dirty="0" err="1"/>
              <a:t>Flocchini</a:t>
            </a:r>
            <a:r>
              <a:rPr lang="en-US" sz="2400" dirty="0"/>
              <a:t>, W. </a:t>
            </a:r>
            <a:r>
              <a:rPr lang="en-US" sz="2400" dirty="0" err="1"/>
              <a:t>Quattrociocchi</a:t>
            </a:r>
            <a:r>
              <a:rPr lang="en-US" sz="2400" dirty="0"/>
              <a:t>, and N. Santoro, “Time-varying graphs and dynamic networks,” Int. Journal of Parallel, Emergent and Distributed Systems, vol. 27, no. 5, pp. 387–408, 2012.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624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</a:t>
            </a:fld>
            <a:r>
              <a:rPr lang="en-GB" smtClean="0"/>
              <a:t>/ 28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475656" y="6419097"/>
            <a:ext cx="6912768" cy="432048"/>
          </a:xfrm>
        </p:spPr>
        <p:txBody>
          <a:bodyPr/>
          <a:lstStyle/>
          <a:p>
            <a:pPr algn="ctr"/>
            <a:r>
              <a:rPr lang="en-US" sz="1200" dirty="0" smtClean="0"/>
              <a:t>Advances in Methods of Information and Communication Technology  (AMICT 2014)</a:t>
            </a:r>
          </a:p>
          <a:p>
            <a:pPr algn="ctr"/>
            <a:r>
              <a:rPr lang="en-US" sz="1200" dirty="0" smtClean="0"/>
              <a:t>Petrozavodsk State University, Russia </a:t>
            </a:r>
          </a:p>
          <a:p>
            <a:pPr algn="ctr"/>
            <a:endParaRPr lang="en-GB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912768" cy="1008112"/>
          </a:xfrm>
        </p:spPr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844824"/>
            <a:ext cx="806489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/>
              <a:buChar char="o"/>
            </a:pPr>
            <a:r>
              <a:rPr lang="en-US" sz="2200" dirty="0" smtClean="0"/>
              <a:t>Motivation and challenges in opportunistic message routing</a:t>
            </a:r>
          </a:p>
          <a:p>
            <a:pPr marL="342900" indent="-342900">
              <a:buFont typeface="Courier New"/>
              <a:buChar char="o"/>
            </a:pPr>
            <a:endParaRPr lang="en-US" sz="2200" dirty="0" smtClean="0"/>
          </a:p>
          <a:p>
            <a:pPr marL="342900" indent="-342900">
              <a:buFont typeface="Courier New"/>
              <a:buChar char="o"/>
            </a:pPr>
            <a:r>
              <a:rPr lang="en-US" sz="2200" dirty="0" smtClean="0"/>
              <a:t>Hop-limited routing (how many hops?)</a:t>
            </a:r>
          </a:p>
          <a:p>
            <a:pPr marL="342900" indent="-342900">
              <a:buFont typeface="Courier New"/>
              <a:buChar char="o"/>
            </a:pPr>
            <a:endParaRPr lang="en-US" sz="2200" dirty="0" smtClean="0"/>
          </a:p>
          <a:p>
            <a:pPr marL="342900" indent="-342900">
              <a:buFont typeface="Courier New"/>
              <a:buChar char="o"/>
            </a:pPr>
            <a:r>
              <a:rPr lang="en-US" sz="2200" dirty="0"/>
              <a:t>Capacity Analysis of Hop-Limited Routing with Increasing Hop </a:t>
            </a:r>
            <a:r>
              <a:rPr lang="en-US" sz="2200" dirty="0" smtClean="0"/>
              <a:t>Count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200" dirty="0" smtClean="0"/>
              <a:t>Step 1: Network topology generation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200" dirty="0" smtClean="0"/>
              <a:t>Step 2: All Hops Optimal Paths Problem (AHOPs)</a:t>
            </a:r>
          </a:p>
          <a:p>
            <a:pPr marL="342900" indent="-342900">
              <a:buFont typeface="Courier New"/>
              <a:buChar char="o"/>
            </a:pPr>
            <a:endParaRPr lang="en-US" sz="2200" dirty="0" smtClean="0"/>
          </a:p>
          <a:p>
            <a:pPr marL="342900" indent="-342900">
              <a:buFont typeface="Courier New"/>
              <a:buChar char="o"/>
            </a:pPr>
            <a:r>
              <a:rPr lang="en-US" sz="2200" dirty="0" smtClean="0"/>
              <a:t>Numerical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4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basest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93096"/>
            <a:ext cx="812800" cy="812800"/>
          </a:xfrm>
          <a:prstGeom prst="rect">
            <a:avLst/>
          </a:prstGeom>
        </p:spPr>
      </p:pic>
      <p:pic>
        <p:nvPicPr>
          <p:cNvPr id="27" name="Picture 26" descr="basest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4509120"/>
            <a:ext cx="812800" cy="812800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16" idx="4"/>
          </p:cNvCxnSpPr>
          <p:nvPr/>
        </p:nvCxnSpPr>
        <p:spPr>
          <a:xfrm>
            <a:off x="7563337" y="4563126"/>
            <a:ext cx="897095" cy="4500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5</a:t>
            </a:fld>
            <a:r>
              <a:rPr lang="en-GB" smtClean="0"/>
              <a:t>/ 28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Advances in Methods of Information and Communication Technology  (AMICT 2014),</a:t>
            </a:r>
          </a:p>
          <a:p>
            <a:pPr algn="ctr"/>
            <a:r>
              <a:rPr lang="en-US" dirty="0" smtClean="0"/>
              <a:t>Petrozavodsk State University, Russia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opportunistic communication?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51520" y="1844824"/>
            <a:ext cx="8892480" cy="244827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Courier New"/>
              <a:buChar char="o"/>
            </a:pPr>
            <a:r>
              <a:rPr lang="en-US" dirty="0" smtClean="0"/>
              <a:t>No infrastructure or failure in the infrastructure</a:t>
            </a:r>
          </a:p>
          <a:p>
            <a:pPr marL="457200" indent="-457200">
              <a:buFont typeface="Courier New"/>
              <a:buChar char="o"/>
            </a:pPr>
            <a:r>
              <a:rPr lang="en-US" dirty="0" smtClean="0"/>
              <a:t>No </a:t>
            </a:r>
            <a:r>
              <a:rPr lang="en-US" dirty="0"/>
              <a:t>dependency on the </a:t>
            </a:r>
            <a:r>
              <a:rPr lang="en-US" dirty="0" smtClean="0"/>
              <a:t>infrastructure (also avoid being charged)</a:t>
            </a:r>
          </a:p>
          <a:p>
            <a:pPr marL="457200" indent="-457200">
              <a:buFont typeface="Courier New"/>
              <a:buChar char="o"/>
            </a:pPr>
            <a:r>
              <a:rPr lang="en-US" dirty="0" smtClean="0"/>
              <a:t>Hop </a:t>
            </a:r>
            <a:r>
              <a:rPr lang="en-US" dirty="0"/>
              <a:t>gain</a:t>
            </a:r>
            <a:r>
              <a:rPr lang="en-US" i="1" dirty="0"/>
              <a:t> </a:t>
            </a:r>
            <a:r>
              <a:rPr lang="en-US" dirty="0"/>
              <a:t>due to direct link between the transmitter and the receiver </a:t>
            </a:r>
            <a:r>
              <a:rPr lang="en-US" dirty="0" smtClean="0"/>
              <a:t>(power efficiency)</a:t>
            </a:r>
          </a:p>
          <a:p>
            <a:pPr marL="457200" indent="-457200">
              <a:buFont typeface="Courier New"/>
              <a:buChar char="o"/>
            </a:pPr>
            <a:r>
              <a:rPr lang="en-US" dirty="0" smtClean="0"/>
              <a:t>Spectrum </a:t>
            </a:r>
            <a:r>
              <a:rPr lang="en-US" dirty="0"/>
              <a:t>reuse </a:t>
            </a:r>
            <a:r>
              <a:rPr lang="en-US" dirty="0" smtClean="0"/>
              <a:t>gain</a:t>
            </a:r>
            <a:endParaRPr lang="en-US" dirty="0"/>
          </a:p>
          <a:p>
            <a:pPr marL="457200" indent="-457200">
              <a:buFont typeface="Courier New"/>
              <a:buChar char="o"/>
            </a:pPr>
            <a:r>
              <a:rPr lang="en-US" dirty="0" smtClean="0"/>
              <a:t>Less burden on operator via mobile </a:t>
            </a:r>
            <a:r>
              <a:rPr lang="en-US" dirty="0"/>
              <a:t>data </a:t>
            </a:r>
            <a:r>
              <a:rPr lang="en-US" dirty="0" smtClean="0"/>
              <a:t>offloading</a:t>
            </a:r>
          </a:p>
          <a:p>
            <a:endParaRPr lang="en-US" dirty="0"/>
          </a:p>
        </p:txBody>
      </p:sp>
      <p:pic>
        <p:nvPicPr>
          <p:cNvPr id="7" name="Picture 6" descr="person-walking-icon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301208"/>
            <a:ext cx="422923" cy="616464"/>
          </a:xfrm>
          <a:prstGeom prst="rect">
            <a:avLst/>
          </a:prstGeom>
        </p:spPr>
      </p:pic>
      <p:pic>
        <p:nvPicPr>
          <p:cNvPr id="8" name="Picture 7" descr="person-walking-icon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445224"/>
            <a:ext cx="373522" cy="544456"/>
          </a:xfrm>
          <a:prstGeom prst="rect">
            <a:avLst/>
          </a:prstGeom>
        </p:spPr>
      </p:pic>
      <p:pic>
        <p:nvPicPr>
          <p:cNvPr id="9" name="Picture 8" descr="person-walking-icon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445224"/>
            <a:ext cx="373522" cy="54445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5436096" y="4869160"/>
            <a:ext cx="720080" cy="43204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6" idx="4"/>
          </p:cNvCxnSpPr>
          <p:nvPr/>
        </p:nvCxnSpPr>
        <p:spPr>
          <a:xfrm flipV="1">
            <a:off x="6372200" y="4563126"/>
            <a:ext cx="1191137" cy="16201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loud Callout 15"/>
          <p:cNvSpPr/>
          <p:nvPr/>
        </p:nvSpPr>
        <p:spPr>
          <a:xfrm>
            <a:off x="7164288" y="3429000"/>
            <a:ext cx="1368152" cy="1008112"/>
          </a:xfrm>
          <a:prstGeom prst="cloudCallout">
            <a:avLst/>
          </a:prstGeom>
          <a:solidFill>
            <a:srgbClr val="D9D9D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ISP/Service Provider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27" idx="2"/>
          </p:cNvCxnSpPr>
          <p:nvPr/>
        </p:nvCxnSpPr>
        <p:spPr>
          <a:xfrm flipH="1">
            <a:off x="8028384" y="5321920"/>
            <a:ext cx="709216" cy="32352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580112" y="5805264"/>
            <a:ext cx="504056" cy="0"/>
          </a:xfrm>
          <a:prstGeom prst="straightConnector1">
            <a:avLst/>
          </a:prstGeom>
          <a:ln w="28575" cmpd="sng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876256" y="5805264"/>
            <a:ext cx="504056" cy="0"/>
          </a:xfrm>
          <a:prstGeom prst="straightConnector1">
            <a:avLst/>
          </a:prstGeom>
          <a:ln w="28575" cmpd="sng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94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6</a:t>
            </a:fld>
            <a:r>
              <a:rPr lang="en-GB" smtClean="0"/>
              <a:t>/ 28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smtClean="0"/>
              <a:t>Advances in Methods of Information and Communication Technology  (AMICT 2014),</a:t>
            </a:r>
          </a:p>
          <a:p>
            <a:pPr algn="ctr"/>
            <a:r>
              <a:rPr lang="en-US" smtClean="0"/>
              <a:t>Petrozavodsk State University, Russia 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3528" y="1989138"/>
            <a:ext cx="8640960" cy="4032250"/>
          </a:xfrm>
        </p:spPr>
        <p:txBody>
          <a:bodyPr/>
          <a:lstStyle/>
          <a:p>
            <a:r>
              <a:rPr lang="en-US" dirty="0" smtClean="0"/>
              <a:t>Q: How to achieve source-to-destination communication?</a:t>
            </a:r>
          </a:p>
          <a:p>
            <a:pPr marL="342900" indent="-342900">
              <a:buFont typeface="Courier New"/>
              <a:buChar char="o"/>
            </a:pPr>
            <a:endParaRPr lang="en-US" dirty="0" smtClean="0"/>
          </a:p>
          <a:p>
            <a:pPr marL="342900" indent="-342900">
              <a:buFont typeface="Courier New"/>
              <a:buChar char="o"/>
            </a:pPr>
            <a:r>
              <a:rPr lang="en-US" dirty="0" smtClean="0"/>
              <a:t>Time-evolving network topology</a:t>
            </a:r>
          </a:p>
          <a:p>
            <a:pPr marL="342900" indent="-342900">
              <a:buFont typeface="Courier New"/>
              <a:buChar char="o"/>
            </a:pPr>
            <a:r>
              <a:rPr lang="en-US" dirty="0" smtClean="0"/>
              <a:t>Incomplete, inaccurate knowledge </a:t>
            </a:r>
          </a:p>
          <a:p>
            <a:pPr marL="342900" indent="-342900">
              <a:buFont typeface="Courier New"/>
              <a:buChar char="o"/>
            </a:pPr>
            <a:r>
              <a:rPr lang="en-US" dirty="0" smtClean="0"/>
              <a:t>Distributed protocols</a:t>
            </a:r>
          </a:p>
          <a:p>
            <a:pPr marL="342900" indent="-342900">
              <a:buFont typeface="Courier New"/>
              <a:buChar char="o"/>
            </a:pPr>
            <a:r>
              <a:rPr lang="en-US" dirty="0" smtClean="0"/>
              <a:t>Resource-limited mobile devices (e.g., battery, processing power)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480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7</a:t>
            </a:fld>
            <a:r>
              <a:rPr lang="en-GB" smtClean="0"/>
              <a:t>/ 28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smtClean="0"/>
              <a:t>Advances in Methods of Information and Communication Technology  (AMICT 2014),</a:t>
            </a:r>
          </a:p>
          <a:p>
            <a:pPr algn="ctr"/>
            <a:r>
              <a:rPr lang="en-US" smtClean="0"/>
              <a:t>Petrozavodsk State University, Russia 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9552" y="1844824"/>
            <a:ext cx="8352928" cy="4032250"/>
          </a:xfrm>
        </p:spPr>
        <p:txBody>
          <a:bodyPr/>
          <a:lstStyle/>
          <a:p>
            <a:pPr marL="342900" indent="-342900">
              <a:buFont typeface="Courier New"/>
              <a:buChar char="o"/>
            </a:pPr>
            <a:r>
              <a:rPr lang="en-US" dirty="0" smtClean="0"/>
              <a:t>Replicate message to every node greedily</a:t>
            </a:r>
          </a:p>
          <a:p>
            <a:pPr marL="342900" indent="-342900">
              <a:buFont typeface="Courier New"/>
              <a:buChar char="o"/>
            </a:pPr>
            <a:r>
              <a:rPr lang="en-US" dirty="0" smtClean="0"/>
              <a:t>Simple!</a:t>
            </a:r>
            <a:r>
              <a:rPr lang="en-US" dirty="0"/>
              <a:t> </a:t>
            </a:r>
            <a:r>
              <a:rPr lang="en-US" dirty="0" smtClean="0">
                <a:solidFill>
                  <a:srgbClr val="008000"/>
                </a:solidFill>
              </a:rPr>
              <a:t>But too much resource usage</a:t>
            </a:r>
          </a:p>
          <a:p>
            <a:pPr marL="342900" indent="-342900">
              <a:buFont typeface="Courier New"/>
              <a:buChar char="o"/>
            </a:pPr>
            <a:endParaRPr lang="en-US" dirty="0">
              <a:solidFill>
                <a:srgbClr val="008000"/>
              </a:solidFill>
            </a:endParaRPr>
          </a:p>
          <a:p>
            <a:pPr marL="342900" indent="-342900">
              <a:buFont typeface="Courier New"/>
              <a:buChar char="o"/>
            </a:pPr>
            <a:r>
              <a:rPr lang="en-US" dirty="0" smtClean="0"/>
              <a:t>How to restrict the resource usage (i.e., bandwidth, number of replications)?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840538" cy="72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/>
              <a:t>easiest solution: </a:t>
            </a:r>
            <a:r>
              <a:rPr lang="en-US" i="1" dirty="0" smtClean="0"/>
              <a:t>epidemic routing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148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8</a:t>
            </a:fld>
            <a:r>
              <a:rPr lang="en-GB" smtClean="0"/>
              <a:t>/ 28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smtClean="0"/>
              <a:t>Advances in Methods of Information and Communication Technology  (AMICT 2014),</a:t>
            </a:r>
          </a:p>
          <a:p>
            <a:pPr algn="ctr"/>
            <a:r>
              <a:rPr lang="en-US" smtClean="0"/>
              <a:t>Petrozavodsk State University, Russia 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340768"/>
            <a:ext cx="9144000" cy="108012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Hop-Limited Routing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763688" y="3573016"/>
            <a:ext cx="4968552" cy="2232248"/>
            <a:chOff x="2339752" y="3789040"/>
            <a:chExt cx="4679768" cy="1840600"/>
          </a:xfrm>
        </p:grpSpPr>
        <p:cxnSp>
          <p:nvCxnSpPr>
            <p:cNvPr id="18" name="Curved Connector 17"/>
            <p:cNvCxnSpPr/>
            <p:nvPr/>
          </p:nvCxnSpPr>
          <p:spPr>
            <a:xfrm rot="5400000" flipH="1" flipV="1">
              <a:off x="3743908" y="3681028"/>
              <a:ext cx="12700" cy="1800200"/>
            </a:xfrm>
            <a:prstGeom prst="curvedConnector3">
              <a:avLst>
                <a:gd name="adj1" fmla="val 3211764"/>
              </a:avLst>
            </a:prstGeom>
            <a:ln>
              <a:solidFill>
                <a:srgbClr val="000000"/>
              </a:solidFill>
              <a:prstDash val="dash"/>
              <a:round/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 descr="person-walking-icon4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4581128"/>
              <a:ext cx="719328" cy="1048512"/>
            </a:xfrm>
            <a:prstGeom prst="rect">
              <a:avLst/>
            </a:prstGeom>
          </p:spPr>
        </p:pic>
        <p:pic>
          <p:nvPicPr>
            <p:cNvPr id="8" name="Picture 7" descr="person-walking-icon4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4581128"/>
              <a:ext cx="719328" cy="1048512"/>
            </a:xfrm>
            <a:prstGeom prst="rect">
              <a:avLst/>
            </a:prstGeom>
          </p:spPr>
        </p:pic>
        <p:pic>
          <p:nvPicPr>
            <p:cNvPr id="9" name="Picture 8" descr="person-walking-icon4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192" y="4581128"/>
              <a:ext cx="719328" cy="104851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131840" y="3789040"/>
              <a:ext cx="1152128" cy="36004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Hop=1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48064" y="3789040"/>
              <a:ext cx="115212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Hop=2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26" name="Curved Connector 25"/>
            <p:cNvCxnSpPr/>
            <p:nvPr/>
          </p:nvCxnSpPr>
          <p:spPr>
            <a:xfrm rot="5400000" flipH="1" flipV="1">
              <a:off x="5753782" y="3687378"/>
              <a:ext cx="12700" cy="1800200"/>
            </a:xfrm>
            <a:prstGeom prst="curvedConnector3">
              <a:avLst>
                <a:gd name="adj1" fmla="val 3211764"/>
              </a:avLst>
            </a:prstGeom>
            <a:ln>
              <a:solidFill>
                <a:srgbClr val="000000"/>
              </a:solidFill>
              <a:prstDash val="dash"/>
              <a:round/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3491880" y="4149080"/>
              <a:ext cx="504056" cy="21602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508104" y="4149080"/>
              <a:ext cx="504056" cy="21602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0" y="2492896"/>
            <a:ext cx="8999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b="1" dirty="0"/>
              <a:t>h</a:t>
            </a:r>
            <a:r>
              <a:rPr lang="en-US" dirty="0"/>
              <a:t>-hop routing: A message can be forwarded to at most </a:t>
            </a:r>
            <a:r>
              <a:rPr lang="en-US" b="1" dirty="0"/>
              <a:t>h</a:t>
            </a:r>
            <a:r>
              <a:rPr lang="en-US" dirty="0"/>
              <a:t> </a:t>
            </a:r>
            <a:r>
              <a:rPr lang="en-US" dirty="0" smtClean="0"/>
              <a:t>hops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086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9</a:t>
            </a:fld>
            <a:r>
              <a:rPr lang="en-GB" smtClean="0"/>
              <a:t>/ 28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smtClean="0"/>
              <a:t>Advances in Methods of Information and Communication Technology  (AMICT 2014),</a:t>
            </a:r>
          </a:p>
          <a:p>
            <a:pPr algn="ctr"/>
            <a:r>
              <a:rPr lang="en-US" smtClean="0"/>
              <a:t>Petrozavodsk State University, Russia 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32040" y="188640"/>
            <a:ext cx="40679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Hop-limited routing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851920" y="2276872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987824" y="3212976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72000" y="2492896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004048" y="3068960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067944" y="3284984"/>
            <a:ext cx="360040" cy="36004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275856" y="2636912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203848" y="3861048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707904" y="4221088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99992" y="4149080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004048" y="3717032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52120" y="3140968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771800" y="4221088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635896" y="1772816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987824" y="2204864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148064" y="2132856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 flipV="1">
            <a:off x="3203848" y="2492896"/>
            <a:ext cx="2016224" cy="201622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flipV="1">
            <a:off x="2699792" y="1916832"/>
            <a:ext cx="3168352" cy="3168352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635896" y="4797152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483768" y="3212976"/>
            <a:ext cx="360040" cy="3600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flipH="1" flipV="1">
            <a:off x="1979712" y="1268760"/>
            <a:ext cx="4536504" cy="4392488"/>
          </a:xfrm>
          <a:prstGeom prst="ellipse">
            <a:avLst/>
          </a:prstGeom>
          <a:noFill/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508104" y="1628800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580112" y="4005064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860032" y="4653136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427984" y="1772816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699792" y="1484784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131840" y="5301208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084168" y="2276872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716016" y="1124744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979712" y="2276872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195736" y="4437112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763688" y="3356992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372200" y="3140968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707904" y="1124744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572000" y="5445224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012160" y="4437112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12160" y="5229200"/>
            <a:ext cx="1955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Message created</a:t>
            </a:r>
          </a:p>
          <a:p>
            <a:r>
              <a:rPr lang="en-US" dirty="0" smtClean="0"/>
              <a:t>hop=0</a:t>
            </a:r>
            <a:endParaRPr lang="en-US" dirty="0"/>
          </a:p>
        </p:txBody>
      </p:sp>
      <p:cxnSp>
        <p:nvCxnSpPr>
          <p:cNvPr id="69" name="Straight Arrow Connector 68"/>
          <p:cNvCxnSpPr>
            <a:stCxn id="36" idx="5"/>
          </p:cNvCxnSpPr>
          <p:nvPr/>
        </p:nvCxnSpPr>
        <p:spPr>
          <a:xfrm>
            <a:off x="4375257" y="3592297"/>
            <a:ext cx="1924935" cy="15648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4067944" y="3068960"/>
            <a:ext cx="360040" cy="144016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635896" y="3356992"/>
            <a:ext cx="360040" cy="144016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139952" y="3717032"/>
            <a:ext cx="360040" cy="144016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499992" y="3356992"/>
            <a:ext cx="360040" cy="144016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3707904" y="3573016"/>
            <a:ext cx="360040" cy="144016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5220072" y="3573016"/>
            <a:ext cx="1584176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732240" y="4581128"/>
            <a:ext cx="2057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Message received</a:t>
            </a:r>
          </a:p>
          <a:p>
            <a:r>
              <a:rPr lang="en-US" dirty="0" smtClean="0"/>
              <a:t>hop=1</a:t>
            </a:r>
            <a:endParaRPr lang="en-US" dirty="0"/>
          </a:p>
        </p:txBody>
      </p:sp>
      <p:cxnSp>
        <p:nvCxnSpPr>
          <p:cNvPr id="79" name="Straight Arrow Connector 78"/>
          <p:cNvCxnSpPr>
            <a:stCxn id="42" idx="4"/>
          </p:cNvCxnSpPr>
          <p:nvPr/>
        </p:nvCxnSpPr>
        <p:spPr>
          <a:xfrm>
            <a:off x="5832140" y="3501008"/>
            <a:ext cx="1188132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948264" y="3933056"/>
            <a:ext cx="205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hop=2, destination reached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6444208" y="2780928"/>
            <a:ext cx="1188132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7524328" y="31409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hop=3</a:t>
            </a:r>
            <a:endParaRPr lang="en-US" dirty="0"/>
          </a:p>
        </p:txBody>
      </p:sp>
      <p:sp>
        <p:nvSpPr>
          <p:cNvPr id="85" name="Oval 84"/>
          <p:cNvSpPr/>
          <p:nvPr/>
        </p:nvSpPr>
        <p:spPr>
          <a:xfrm flipH="1" flipV="1">
            <a:off x="1187624" y="692696"/>
            <a:ext cx="6048672" cy="5544616"/>
          </a:xfrm>
          <a:prstGeom prst="ellipse">
            <a:avLst/>
          </a:prstGeom>
          <a:noFill/>
          <a:ln>
            <a:solidFill>
              <a:srgbClr val="7F7F7F"/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6660232" y="1844824"/>
            <a:ext cx="1188132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7524328" y="25649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hop=10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91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78 -0.0118 0.00573 -0.02338 0.00313 -0.03148 C 0.00052 -0.03959 -0.01197 -0.04491 -0.01597 -0.04839 C -0.01996 -0.05186 -0.02065 -0.05232 -0.02117 -0.05279 " pathEditMode="relative" ptsTypes="aaaA">
                                      <p:cBhvr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42 -0.03635 C 0.08245 -0.04815 0.08766 -0.05996 0.09842 -0.06436 C 0.10918 -0.06876 0.12585 -0.06575 0.14251 -0.06251 " pathEditMode="relative" ptsTypes="aaA">
                                      <p:cBhvr>
                                        <p:cTn id="2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51 0.01551 -0.00902 0.03126 -0.01788 0.04075 C -0.02673 0.05024 -0.0401 0.05348 -0.05346 0.05696 " pathEditMode="relative" ptsTypes="aaA">
                                      <p:cBhvr>
                                        <p:cTn id="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1581E-6 -0.00024 C -0.0092 -0.01297 -0.01806 -0.0257 -0.02795 -0.02663 C -0.03767 -0.02733 -0.04843 -0.01691 -0.05885 -0.00626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-136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69 0.01482 -0.0092 0.02963 -0.00382 0.04075 C 0.00156 0.05186 0.01701 0.0595 0.03246 0.06714 " pathEditMode="relative" ptsTypes="aaA">
                                      <p:cBhvr>
                                        <p:cTn id="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C47E6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4" grpId="0" animBg="1"/>
      <p:bldP spid="74" grpId="1" animBg="1"/>
      <p:bldP spid="74" grpId="2" animBg="1"/>
      <p:bldP spid="78" grpId="0"/>
      <p:bldP spid="81" grpId="0"/>
      <p:bldP spid="84" grpId="0"/>
      <p:bldP spid="85" grpId="0" animBg="1"/>
      <p:bldP spid="87" grpId="0"/>
    </p:bldLst>
  </p:timing>
</p:sld>
</file>

<file path=ppt/theme/theme1.xml><?xml version="1.0" encoding="utf-8"?>
<a:theme xmlns:a="http://schemas.openxmlformats.org/drawingml/2006/main" name="HY_cs-plain">
  <a:themeElements>
    <a:clrScheme name="HY (mltt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FCA311"/>
      </a:accent1>
      <a:accent2>
        <a:srgbClr val="1E1C77"/>
      </a:accent2>
      <a:accent3>
        <a:srgbClr val="8C8A87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8838</TotalTime>
  <Words>2133</Words>
  <Application>Microsoft Macintosh PowerPoint</Application>
  <PresentationFormat>On-screen Show (4:3)</PresentationFormat>
  <Paragraphs>385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HY_cs-plain</vt:lpstr>
      <vt:lpstr> Analysis of Mobile Opportunistic Networks  using  All Hops Optimal Paths  S. Bayhan*, E. Hyytia, J. Kangasharju* and J. Ott   bayhan@hiit.fi http://www.hiit.fi/u/bayhan  *University of Helsinki, Finland Aalto University, Finland</vt:lpstr>
      <vt:lpstr>Context: mobile opportunistic networks</vt:lpstr>
      <vt:lpstr>Opportunistic communication store-carry-forward</vt:lpstr>
      <vt:lpstr>Outline</vt:lpstr>
      <vt:lpstr>Why opportunistic communication?</vt:lpstr>
      <vt:lpstr>Challenges</vt:lpstr>
      <vt:lpstr>The easiest solution: epidemic routing</vt:lpstr>
      <vt:lpstr>Hop-Limited Routing  </vt:lpstr>
      <vt:lpstr>Hop-limited routing  </vt:lpstr>
      <vt:lpstr>How many hops?</vt:lpstr>
      <vt:lpstr>Capacity Analysis of Hop-Limited Routing with Increasing Hop Count</vt:lpstr>
      <vt:lpstr>AHOP:  All Hops Optimal Paths  [Guerin and Orda 2002]</vt:lpstr>
      <vt:lpstr>AHOP for opportunistic capacity analysis</vt:lpstr>
      <vt:lpstr>Steps of our analysis</vt:lpstr>
      <vt:lpstr>Network topology generation</vt:lpstr>
      <vt:lpstr>Static vs. Time-Aggregated graphs</vt:lpstr>
      <vt:lpstr>AHOP analysis</vt:lpstr>
      <vt:lpstr>Optimal paths Path weight: additive or bottleneck</vt:lpstr>
      <vt:lpstr>AHOP for hop-limited routing</vt:lpstr>
      <vt:lpstr>Numerical Evaluation </vt:lpstr>
      <vt:lpstr>Human contact traces</vt:lpstr>
      <vt:lpstr>Static analysis: hop limit vs. capacity</vt:lpstr>
      <vt:lpstr>Static analysis: optimal hop count</vt:lpstr>
      <vt:lpstr>Answers to our research questions</vt:lpstr>
      <vt:lpstr>Time-aggregated graphs </vt:lpstr>
      <vt:lpstr>Time-aggregated graphs Optimal hop count over time</vt:lpstr>
      <vt:lpstr>Time-aggregated graphs Hop count vs. reached fraction of nodes</vt:lpstr>
      <vt:lpstr>Analysis on the network snapshots Hop count vs. capacity</vt:lpstr>
      <vt:lpstr>Analysis of the actual operation Hop count vs. delivery ratio</vt:lpstr>
      <vt:lpstr>Analysis of the actual operation  Delivery delay and path lengths</vt:lpstr>
      <vt:lpstr>Summary</vt:lpstr>
      <vt:lpstr>Follow our research from http://www.netlab.tkk.fi/tutkimus/pdp/  Reach us at:</vt:lpstr>
      <vt:lpstr>Reading list</vt:lpstr>
    </vt:vector>
  </TitlesOfParts>
  <Manager>Taivas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Computer Science</dc:title>
  <dc:creator>Pirjo Moen</dc:creator>
  <cp:lastModifiedBy>Suzan Bayhan</cp:lastModifiedBy>
  <cp:revision>2300</cp:revision>
  <dcterms:created xsi:type="dcterms:W3CDTF">2010-04-13T08:19:17Z</dcterms:created>
  <dcterms:modified xsi:type="dcterms:W3CDTF">2014-10-20T18:41:09Z</dcterms:modified>
</cp:coreProperties>
</file>