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1" r:id="rId3"/>
    <p:sldId id="369" r:id="rId4"/>
    <p:sldId id="379" r:id="rId5"/>
    <p:sldId id="378" r:id="rId6"/>
    <p:sldId id="380" r:id="rId7"/>
    <p:sldId id="381" r:id="rId8"/>
    <p:sldId id="376" r:id="rId9"/>
  </p:sldIdLst>
  <p:sldSz cx="9906000" cy="6858000" type="A4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919191"/>
    <a:srgbClr val="767900"/>
    <a:srgbClr val="8AADAB"/>
    <a:srgbClr val="FCFF5F"/>
    <a:srgbClr val="01FF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56" y="-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900" y="156"/>
      </p:cViewPr>
      <p:guideLst>
        <p:guide orient="horz" pos="2190"/>
        <p:guide pos="315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39925" y="314325"/>
            <a:ext cx="29225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0" tIns="0" rIns="19300" bIns="0" numCol="1" anchor="t" anchorCtr="0" compatLnSpc="1">
            <a:prstTxWarp prst="textNoShape">
              <a:avLst/>
            </a:prstTxWarp>
          </a:bodyPr>
          <a:lstStyle>
            <a:lvl1pPr algn="ctr" defTabSz="771525" eaLnBrk="0" hangingPunct="0">
              <a:lnSpc>
                <a:spcPct val="100000"/>
              </a:lnSpc>
              <a:defRPr sz="12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Fundamentals of TCP/IP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62138" y="9364663"/>
            <a:ext cx="292258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0" tIns="0" rIns="19300" bIns="0" numCol="1" anchor="b" anchorCtr="0" compatLnSpc="1">
            <a:prstTxWarp prst="textNoShape">
              <a:avLst/>
            </a:prstTxWarp>
          </a:bodyPr>
          <a:lstStyle>
            <a:lvl1pPr algn="ctr" defTabSz="771525" eaLnBrk="0" hangingPunct="0">
              <a:lnSpc>
                <a:spcPct val="100000"/>
              </a:lnSpc>
              <a:defRPr sz="10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 Arto Karila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74700"/>
            <a:ext cx="5033962" cy="348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811213" y="9339263"/>
            <a:ext cx="5121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fi-FI">
              <a:latin typeface="Arial" charset="0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1213" y="4414838"/>
            <a:ext cx="512127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1" tIns="46641" rIns="93281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Fundamentals of TCP/IP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©  Arto Karila</a:t>
            </a: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793750"/>
            <a:ext cx="4978400" cy="3446463"/>
          </a:xfrm>
          <a:ln w="12700" cap="flat"/>
        </p:spPr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9525" y="9409113"/>
            <a:ext cx="2922588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</a:pPr>
            <a:fld id="{539D7C33-EB18-479C-9181-61985EF05442}" type="slidenum">
              <a:rPr lang="en-US"/>
              <a:pPr eaLnBrk="0" hangingPunct="0">
                <a:lnSpc>
                  <a:spcPct val="90000"/>
                </a:lnSpc>
              </a:pPr>
              <a:t>5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6313" y="576263"/>
            <a:ext cx="2368550" cy="2357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663" y="576263"/>
            <a:ext cx="6953250" cy="2357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576263"/>
            <a:ext cx="6488956" cy="57759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663" y="1143000"/>
            <a:ext cx="4660900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63" y="1143000"/>
            <a:ext cx="4660900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576263"/>
            <a:ext cx="1193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</a:t>
            </a:r>
          </a:p>
        </p:txBody>
      </p:sp>
      <p:sp>
        <p:nvSpPr>
          <p:cNvPr id="1027" name="Rectangle 3" descr="50%"/>
          <p:cNvSpPr>
            <a:spLocks noChangeArrowheads="1"/>
          </p:cNvSpPr>
          <p:nvPr/>
        </p:nvSpPr>
        <p:spPr bwMode="auto">
          <a:xfrm>
            <a:off x="185738" y="1071563"/>
            <a:ext cx="9534525" cy="50800"/>
          </a:xfrm>
          <a:prstGeom prst="rect">
            <a:avLst/>
          </a:prstGeom>
          <a:pattFill prst="pct50">
            <a:fgClr>
              <a:schemeClr val="bg1"/>
            </a:fgClr>
            <a:bgClr>
              <a:schemeClr val="tx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fi-FI">
              <a:latin typeface="Arial" charset="0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9225" y="6572250"/>
            <a:ext cx="220345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defTabSz="762000" eaLnBrk="0" hangingPunct="0"/>
            <a:r>
              <a:rPr lang="en-US" sz="1000" b="0"/>
              <a:t>Petrozavodsk, October 15, 2013 - </a:t>
            </a:r>
            <a:fld id="{E6309536-EF9C-4CCD-B85B-A7C2CEEA2B31}" type="slidenum">
              <a:rPr lang="en-US" sz="1000" b="0"/>
              <a:pPr defTabSz="762000" eaLnBrk="0" hangingPunct="0"/>
              <a:t>‹#›</a:t>
            </a:fld>
            <a:endParaRPr lang="en-US" sz="1000" b="0"/>
          </a:p>
        </p:txBody>
      </p:sp>
      <p:sp>
        <p:nvSpPr>
          <p:cNvPr id="1029" name="Rectangle 5" descr="50%"/>
          <p:cNvSpPr>
            <a:spLocks noChangeArrowheads="1"/>
          </p:cNvSpPr>
          <p:nvPr/>
        </p:nvSpPr>
        <p:spPr bwMode="auto">
          <a:xfrm>
            <a:off x="134938" y="6481763"/>
            <a:ext cx="9534525" cy="50800"/>
          </a:xfrm>
          <a:prstGeom prst="rect">
            <a:avLst/>
          </a:prstGeom>
          <a:pattFill prst="pct50">
            <a:fgClr>
              <a:schemeClr val="bg1"/>
            </a:fgClr>
            <a:bgClr>
              <a:schemeClr val="tx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fi-FI">
              <a:latin typeface="Arial" charset="0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663" y="1143000"/>
            <a:ext cx="94742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778875" y="6572250"/>
            <a:ext cx="884238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 defTabSz="762000" eaLnBrk="0" hangingPunct="0">
              <a:defRPr/>
            </a:pPr>
            <a:r>
              <a:rPr lang="en-US" sz="1000" b="0">
                <a:latin typeface="Arial" charset="0"/>
                <a:cs typeface="+mn-cs"/>
              </a:rPr>
              <a:t>©  Arto Karila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chemeClr val="bg2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chemeClr val="bg2"/>
          </a:solidFill>
          <a:latin typeface="Arial" charset="0"/>
        </a:defRPr>
      </a:lvl2pPr>
      <a:lvl3pPr algn="l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chemeClr val="bg2"/>
          </a:solidFill>
          <a:latin typeface="Arial" charset="0"/>
        </a:defRPr>
      </a:lvl3pPr>
      <a:lvl4pPr algn="l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chemeClr val="bg2"/>
          </a:solidFill>
          <a:latin typeface="Arial" charset="0"/>
        </a:defRPr>
      </a:lvl4pPr>
      <a:lvl5pPr algn="l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chemeClr val="bg2"/>
          </a:solidFill>
          <a:latin typeface="Arial" charset="0"/>
        </a:defRPr>
      </a:lvl5pPr>
      <a:lvl6pPr marL="457200" algn="l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chemeClr val="bg2"/>
          </a:solidFill>
          <a:latin typeface="Arial" charset="0"/>
        </a:defRPr>
      </a:lvl6pPr>
      <a:lvl7pPr marL="914400" algn="l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chemeClr val="bg2"/>
          </a:solidFill>
          <a:latin typeface="Arial" charset="0"/>
        </a:defRPr>
      </a:lvl7pPr>
      <a:lvl8pPr marL="1371600" algn="l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chemeClr val="bg2"/>
          </a:solidFill>
          <a:latin typeface="Arial" charset="0"/>
        </a:defRPr>
      </a:lvl8pPr>
      <a:lvl9pPr marL="1828800" algn="l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 i="1">
          <a:solidFill>
            <a:schemeClr val="bg2"/>
          </a:solidFill>
          <a:latin typeface="Arial" charset="0"/>
        </a:defRPr>
      </a:lvl9pPr>
    </p:titleStyle>
    <p:bodyStyle>
      <a:lvl1pPr marL="285750" indent="-285750" algn="l" defTabSz="762000" rtl="0" eaLnBrk="0" fontAlgn="base" hangingPunct="0">
        <a:spcBef>
          <a:spcPct val="1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762000" rtl="0" eaLnBrk="0" fontAlgn="base" hangingPunct="0">
        <a:lnSpc>
          <a:spcPct val="90000"/>
        </a:lnSpc>
        <a:spcBef>
          <a:spcPct val="5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2pPr>
      <a:lvl3pPr marL="1104900" indent="-22860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3pPr>
      <a:lvl4pPr marL="1466850" indent="-17145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4pPr>
      <a:lvl5pPr marL="1828800" indent="-17145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286000" indent="-17145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743200" indent="-17145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200400" indent="-17145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657600" indent="-171450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b.etla.fi/ETLA-B256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1219200"/>
            <a:ext cx="9505950" cy="5203825"/>
          </a:xfrm>
        </p:spPr>
        <p:txBody>
          <a:bodyPr lIns="63500" tIns="25400" rIns="63500" bIns="25400"/>
          <a:lstStyle/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i="1" dirty="0" smtClean="0"/>
              <a:t>AMICT’2013</a:t>
            </a:r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i="1" dirty="0" smtClean="0"/>
              <a:t>Petrozavodsk, October 15, 2013</a:t>
            </a:r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endParaRPr lang="en-US" i="1" dirty="0" smtClean="0"/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endParaRPr lang="en-US" i="1" dirty="0" smtClean="0"/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sz="3600" i="1" dirty="0" smtClean="0">
                <a:solidFill>
                  <a:schemeClr val="bg2"/>
                </a:solidFill>
              </a:rPr>
              <a:t>Measuring Internet Traffic</a:t>
            </a:r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endParaRPr lang="en-US" i="1" dirty="0" smtClean="0"/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i="1" dirty="0" smtClean="0"/>
              <a:t>Professor </a:t>
            </a:r>
            <a:r>
              <a:rPr lang="en-US" i="1" dirty="0" err="1" smtClean="0"/>
              <a:t>Arto</a:t>
            </a:r>
            <a:r>
              <a:rPr lang="en-US" i="1" dirty="0" smtClean="0"/>
              <a:t> </a:t>
            </a:r>
            <a:r>
              <a:rPr lang="en-US" i="1" dirty="0" err="1" smtClean="0"/>
              <a:t>Karila</a:t>
            </a:r>
            <a:endParaRPr lang="en-US" i="1" dirty="0" smtClean="0"/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i="1" dirty="0" smtClean="0"/>
              <a:t>Aalto-HIIT</a:t>
            </a:r>
          </a:p>
          <a:p>
            <a:pPr marL="228600" indent="-228600" algn="ctr" defTabSz="1524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i="1" dirty="0" smtClean="0"/>
              <a:t>E-mail: arto.karila@hiit.fi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31775" y="576263"/>
            <a:ext cx="5924550" cy="577850"/>
          </a:xfrm>
        </p:spPr>
        <p:txBody>
          <a:bodyPr/>
          <a:lstStyle/>
          <a:p>
            <a:r>
              <a:rPr lang="en-US" smtClean="0"/>
              <a:t>The rise of digital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236663"/>
            <a:ext cx="9474200" cy="5216525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mtClean="0"/>
              <a:t>Corporations are distributing their operations globally</a:t>
            </a:r>
          </a:p>
          <a:p>
            <a:pPr>
              <a:spcBef>
                <a:spcPts val="900"/>
              </a:spcBef>
            </a:pPr>
            <a:r>
              <a:rPr lang="en-US" smtClean="0"/>
              <a:t>Increasing income increases the demand for services</a:t>
            </a:r>
          </a:p>
          <a:p>
            <a:pPr>
              <a:spcBef>
                <a:spcPts val="900"/>
              </a:spcBef>
            </a:pPr>
            <a:r>
              <a:rPr lang="en-US" smtClean="0"/>
              <a:t>Officially services are 20% but in reality 50% of world trade (statistics based on value added vs. gross value)</a:t>
            </a:r>
          </a:p>
          <a:p>
            <a:pPr>
              <a:spcBef>
                <a:spcPts val="900"/>
              </a:spcBef>
            </a:pPr>
            <a:r>
              <a:rPr lang="en-US" smtClean="0"/>
              <a:t>For example in Finland, already about 90% of work is services</a:t>
            </a:r>
          </a:p>
          <a:p>
            <a:pPr>
              <a:spcBef>
                <a:spcPts val="900"/>
              </a:spcBef>
            </a:pPr>
            <a:r>
              <a:rPr lang="en-US" smtClean="0"/>
              <a:t>A growing share of the services can be digitalized and consumed independently of place and time</a:t>
            </a:r>
          </a:p>
          <a:p>
            <a:pPr>
              <a:spcBef>
                <a:spcPts val="900"/>
              </a:spcBef>
            </a:pPr>
            <a:r>
              <a:rPr lang="en-US" smtClean="0"/>
              <a:t>An open global information network is a necessary channel for the distribution of digital services</a:t>
            </a:r>
          </a:p>
          <a:p>
            <a:pPr>
              <a:spcBef>
                <a:spcPts val="900"/>
              </a:spcBef>
            </a:pPr>
            <a:r>
              <a:rPr lang="en-US" smtClean="0"/>
              <a:t>Source: “New value from services” (in Finnish), </a:t>
            </a:r>
            <a:br>
              <a:rPr lang="en-US" smtClean="0"/>
            </a:br>
            <a:r>
              <a:rPr lang="en-US" smtClean="0"/>
              <a:t>M. Pajarinen, P. Rouvinen, P. Ylä-Anttila, </a:t>
            </a:r>
            <a:br>
              <a:rPr lang="en-US" smtClean="0"/>
            </a:br>
            <a:r>
              <a:rPr lang="en-US" smtClean="0"/>
              <a:t>December 2012, </a:t>
            </a:r>
            <a:r>
              <a:rPr lang="en-US" smtClean="0">
                <a:hlinkClick r:id="rId2"/>
              </a:rPr>
              <a:t>http://pub.etla.fi/ETLA-B256.pdf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5"/>
          <p:cNvGrpSpPr>
            <a:grpSpLocks/>
          </p:cNvGrpSpPr>
          <p:nvPr/>
        </p:nvGrpSpPr>
        <p:grpSpPr bwMode="auto">
          <a:xfrm>
            <a:off x="493713" y="1341438"/>
            <a:ext cx="4319587" cy="4319587"/>
            <a:chOff x="493140" y="1341248"/>
            <a:chExt cx="4320000" cy="4320000"/>
          </a:xfrm>
        </p:grpSpPr>
        <p:graphicFrame>
          <p:nvGraphicFramePr>
            <p:cNvPr id="4107" name="Content Placeholder 5"/>
            <p:cNvGraphicFramePr>
              <a:graphicFrameLocks/>
            </p:cNvGraphicFramePr>
            <p:nvPr/>
          </p:nvGraphicFramePr>
          <p:xfrm>
            <a:off x="442340" y="1290448"/>
            <a:ext cx="4421600" cy="4421600"/>
          </p:xfrm>
          <a:graphic>
            <a:graphicData uri="http://schemas.openxmlformats.org/presentationml/2006/ole">
              <p:oleObj spid="_x0000_s4107" r:id="rId3" imgW="4419983" imgH="4419983" progId="Excel.Sheet.8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620814" y="2981292"/>
              <a:ext cx="785887" cy="3873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cs typeface="+mn-cs"/>
                </a:rPr>
                <a:t>Export of</a:t>
              </a:r>
              <a:b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cs typeface="+mn-cs"/>
                </a:rPr>
              </a:b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cs typeface="+mn-cs"/>
                </a:rPr>
                <a:t>goods</a:t>
              </a:r>
            </a:p>
          </p:txBody>
        </p:sp>
        <p:sp>
          <p:nvSpPr>
            <p:cNvPr id="4109" name="TextBox 7"/>
            <p:cNvSpPr txBox="1">
              <a:spLocks noChangeArrowheads="1"/>
            </p:cNvSpPr>
            <p:nvPr/>
          </p:nvSpPr>
          <p:spPr bwMode="auto">
            <a:xfrm>
              <a:off x="3639429" y="2465618"/>
              <a:ext cx="953531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400">
                  <a:solidFill>
                    <a:srgbClr val="00FFFF"/>
                  </a:solidFill>
                </a:rPr>
                <a:t>Traditional</a:t>
              </a:r>
              <a:r>
                <a:rPr lang="fi-FI" sz="1400">
                  <a:solidFill>
                    <a:srgbClr val="00FFFF"/>
                  </a:solidFill>
                </a:rPr>
                <a:t> </a:t>
              </a:r>
              <a:br>
                <a:rPr lang="fi-FI" sz="1400">
                  <a:solidFill>
                    <a:srgbClr val="00FFFF"/>
                  </a:solidFill>
                </a:rPr>
              </a:br>
              <a:r>
                <a:rPr lang="en-US" sz="1400">
                  <a:solidFill>
                    <a:srgbClr val="00FFFF"/>
                  </a:solidFill>
                </a:rPr>
                <a:t>services</a:t>
              </a:r>
            </a:p>
          </p:txBody>
        </p:sp>
        <p:sp>
          <p:nvSpPr>
            <p:cNvPr id="4110" name="TextBox 8"/>
            <p:cNvSpPr txBox="1">
              <a:spLocks noChangeArrowheads="1"/>
            </p:cNvSpPr>
            <p:nvPr/>
          </p:nvSpPr>
          <p:spPr bwMode="auto">
            <a:xfrm>
              <a:off x="2648744" y="1845304"/>
              <a:ext cx="1828386" cy="193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400">
                  <a:solidFill>
                    <a:srgbClr val="C0FF00"/>
                  </a:solidFill>
                </a:rPr>
                <a:t>ICT-utilizing services</a:t>
              </a:r>
            </a:p>
          </p:txBody>
        </p:sp>
        <p:sp>
          <p:nvSpPr>
            <p:cNvPr id="4111" name="TextBox 9"/>
            <p:cNvSpPr txBox="1">
              <a:spLocks noChangeArrowheads="1"/>
            </p:cNvSpPr>
            <p:nvPr/>
          </p:nvSpPr>
          <p:spPr bwMode="auto">
            <a:xfrm>
              <a:off x="1026540" y="1621676"/>
              <a:ext cx="1049518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fi-FI" sz="2400">
                  <a:solidFill>
                    <a:schemeClr val="bg1"/>
                  </a:solidFill>
                </a:rPr>
                <a:t>World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097463" y="1341438"/>
            <a:ext cx="4319587" cy="4319587"/>
            <a:chOff x="5097496" y="1412776"/>
            <a:chExt cx="4320000" cy="4320000"/>
          </a:xfrm>
        </p:grpSpPr>
        <p:graphicFrame>
          <p:nvGraphicFramePr>
            <p:cNvPr id="4102" name="Content Placeholder 5"/>
            <p:cNvGraphicFramePr>
              <a:graphicFrameLocks/>
            </p:cNvGraphicFramePr>
            <p:nvPr/>
          </p:nvGraphicFramePr>
          <p:xfrm>
            <a:off x="5046696" y="1361976"/>
            <a:ext cx="4421600" cy="4421600"/>
          </p:xfrm>
          <a:graphic>
            <a:graphicData uri="http://schemas.openxmlformats.org/presentationml/2006/ole">
              <p:oleObj spid="_x0000_s4102" r:id="rId4" imgW="4419983" imgH="4419983" progId="Excel.Sheet.8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7833020" y="4962765"/>
              <a:ext cx="1370144" cy="193694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cs typeface="+mn-cs"/>
                </a:rPr>
                <a:t>Export of goods</a:t>
              </a:r>
            </a:p>
          </p:txBody>
        </p:sp>
        <p:sp>
          <p:nvSpPr>
            <p:cNvPr id="4104" name="TextBox 12"/>
            <p:cNvSpPr txBox="1">
              <a:spLocks noChangeArrowheads="1"/>
            </p:cNvSpPr>
            <p:nvPr/>
          </p:nvSpPr>
          <p:spPr bwMode="auto">
            <a:xfrm>
              <a:off x="8247941" y="3645024"/>
              <a:ext cx="953531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400">
                  <a:solidFill>
                    <a:srgbClr val="00FFFF"/>
                  </a:solidFill>
                </a:rPr>
                <a:t>Traditional</a:t>
              </a:r>
              <a:r>
                <a:rPr lang="fi-FI" sz="1400">
                  <a:solidFill>
                    <a:srgbClr val="00FFFF"/>
                  </a:solidFill>
                </a:rPr>
                <a:t> </a:t>
              </a:r>
              <a:br>
                <a:rPr lang="fi-FI" sz="1400">
                  <a:solidFill>
                    <a:srgbClr val="00FFFF"/>
                  </a:solidFill>
                </a:rPr>
              </a:br>
              <a:r>
                <a:rPr lang="en-US" sz="1400">
                  <a:solidFill>
                    <a:srgbClr val="00FFFF"/>
                  </a:solidFill>
                </a:rPr>
                <a:t>services</a:t>
              </a:r>
            </a:p>
          </p:txBody>
        </p:sp>
        <p:sp>
          <p:nvSpPr>
            <p:cNvPr id="4105" name="TextBox 13"/>
            <p:cNvSpPr txBox="1">
              <a:spLocks noChangeArrowheads="1"/>
            </p:cNvSpPr>
            <p:nvPr/>
          </p:nvSpPr>
          <p:spPr bwMode="auto">
            <a:xfrm>
              <a:off x="7373086" y="1700808"/>
              <a:ext cx="1828386" cy="193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400">
                  <a:solidFill>
                    <a:srgbClr val="C0FF00"/>
                  </a:solidFill>
                </a:rPr>
                <a:t>ICT-utilizing services</a:t>
              </a:r>
            </a:p>
          </p:txBody>
        </p:sp>
        <p:sp>
          <p:nvSpPr>
            <p:cNvPr id="4106" name="TextBox 14"/>
            <p:cNvSpPr txBox="1">
              <a:spLocks noChangeArrowheads="1"/>
            </p:cNvSpPr>
            <p:nvPr/>
          </p:nvSpPr>
          <p:spPr bwMode="auto">
            <a:xfrm>
              <a:off x="5623940" y="1608976"/>
              <a:ext cx="1276311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fi-FI" sz="2400">
                  <a:solidFill>
                    <a:schemeClr val="bg1"/>
                  </a:solidFill>
                </a:rPr>
                <a:t>Finland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231775" y="576263"/>
            <a:ext cx="9401175" cy="577850"/>
          </a:xfrm>
          <a:prstGeom prst="rect">
            <a:avLst/>
          </a:prstGeom>
        </p:spPr>
        <p:txBody>
          <a:bodyPr/>
          <a:lstStyle/>
          <a:p>
            <a:pPr defTabSz="762000" eaLnBrk="0" hangingPunct="0">
              <a:lnSpc>
                <a:spcPct val="95000"/>
              </a:lnSpc>
              <a:defRPr/>
            </a:pPr>
            <a:r>
              <a:rPr lang="en-US" sz="3600" i="1" kern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Digitalization increases trade of services 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39738" y="5795963"/>
            <a:ext cx="89773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10000"/>
              </a:spcBef>
              <a:buSzPct val="100000"/>
            </a:pPr>
            <a:r>
              <a:rPr lang="en-US" sz="1600"/>
              <a:t>Source: ETLA, 2012. Index: 2000 – 100. ICT-utilizing: Finance, Insurance, Communications, IT, Business Services, Royalties, License Fees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31775" y="576263"/>
            <a:ext cx="7027863" cy="577850"/>
          </a:xfrm>
        </p:spPr>
        <p:txBody>
          <a:bodyPr/>
          <a:lstStyle/>
          <a:p>
            <a:r>
              <a:rPr lang="en-US" smtClean="0"/>
              <a:t>Information Centric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236663"/>
            <a:ext cx="9474200" cy="4247959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There is a growing consensus among researchers that a fundamental reform of the Internet will be needed soon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A big challenge to any new internetworking architecture is its scalability to global video and hundreds of billions of hosts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Aalto / HIIT has for the past six years conducted research on Information Centric Networking (ICN) with first-rate European partners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ICN focuses on information (not on hosts)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In ICN, caching and multicast are used extensively </a:t>
            </a:r>
            <a:br>
              <a:rPr lang="en-US" dirty="0" smtClean="0"/>
            </a:br>
            <a:r>
              <a:rPr lang="en-US" dirty="0" smtClean="0"/>
              <a:t>(see next slide on the cost of storage vs. transit)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/>
          </p:cNvSpPr>
          <p:nvPr/>
        </p:nvSpPr>
        <p:spPr bwMode="auto">
          <a:xfrm>
            <a:off x="1112838" y="1906588"/>
            <a:ext cx="919162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lnSpc>
                <a:spcPct val="120000"/>
              </a:lnSpc>
            </a:pPr>
            <a:r>
              <a:rPr lang="en-US" sz="1400">
                <a:latin typeface="Helvetica Neue"/>
                <a:sym typeface="Helvetica Neue"/>
              </a:rPr>
              <a:t>$100/MB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1217613" y="2486025"/>
            <a:ext cx="809625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lnSpc>
                <a:spcPct val="120000"/>
              </a:lnSpc>
            </a:pPr>
            <a:r>
              <a:rPr lang="en-US" sz="1400">
                <a:latin typeface="Helvetica Neue"/>
                <a:sym typeface="Helvetica Neue"/>
              </a:rPr>
              <a:t>$10/MB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1333500" y="3065463"/>
            <a:ext cx="696913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lnSpc>
                <a:spcPct val="120000"/>
              </a:lnSpc>
            </a:pPr>
            <a:r>
              <a:rPr lang="en-US" sz="1400">
                <a:latin typeface="Helvetica Neue"/>
                <a:sym typeface="Helvetica Neue"/>
              </a:rPr>
              <a:t>$1/MB</a:t>
            </a:r>
          </a:p>
        </p:txBody>
      </p:sp>
      <p:sp>
        <p:nvSpPr>
          <p:cNvPr id="6149" name="Rectangle 5"/>
          <p:cNvSpPr>
            <a:spLocks/>
          </p:cNvSpPr>
          <p:nvPr/>
        </p:nvSpPr>
        <p:spPr bwMode="auto">
          <a:xfrm>
            <a:off x="1133475" y="3644900"/>
            <a:ext cx="896938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lnSpc>
                <a:spcPct val="120000"/>
              </a:lnSpc>
            </a:pPr>
            <a:r>
              <a:rPr lang="en-US" sz="1400">
                <a:latin typeface="Helvetica Neue"/>
                <a:sym typeface="Helvetica Neue"/>
              </a:rPr>
              <a:t>$100/GB</a:t>
            </a:r>
          </a:p>
        </p:txBody>
      </p:sp>
      <p:sp>
        <p:nvSpPr>
          <p:cNvPr id="6150" name="Rectangle 6"/>
          <p:cNvSpPr>
            <a:spLocks/>
          </p:cNvSpPr>
          <p:nvPr/>
        </p:nvSpPr>
        <p:spPr bwMode="auto">
          <a:xfrm>
            <a:off x="1239838" y="4224338"/>
            <a:ext cx="784225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lnSpc>
                <a:spcPct val="120000"/>
              </a:lnSpc>
            </a:pPr>
            <a:r>
              <a:rPr lang="en-US" sz="1400">
                <a:latin typeface="Helvetica Neue"/>
                <a:sym typeface="Helvetica Neue"/>
              </a:rPr>
              <a:t>$10/GB</a:t>
            </a:r>
          </a:p>
        </p:txBody>
      </p:sp>
      <p:sp>
        <p:nvSpPr>
          <p:cNvPr id="6151" name="Rectangle 7"/>
          <p:cNvSpPr>
            <a:spLocks/>
          </p:cNvSpPr>
          <p:nvPr/>
        </p:nvSpPr>
        <p:spPr bwMode="auto">
          <a:xfrm>
            <a:off x="1355725" y="4803775"/>
            <a:ext cx="673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lnSpc>
                <a:spcPct val="120000"/>
              </a:lnSpc>
            </a:pPr>
            <a:r>
              <a:rPr lang="en-US" sz="1400">
                <a:latin typeface="Helvetica Neue"/>
                <a:sym typeface="Helvetica Neue"/>
              </a:rPr>
              <a:t>$1/GB</a:t>
            </a:r>
          </a:p>
        </p:txBody>
      </p:sp>
      <p:sp>
        <p:nvSpPr>
          <p:cNvPr id="6152" name="Rectangle 8"/>
          <p:cNvSpPr>
            <a:spLocks/>
          </p:cNvSpPr>
          <p:nvPr/>
        </p:nvSpPr>
        <p:spPr bwMode="auto">
          <a:xfrm>
            <a:off x="1196975" y="5383213"/>
            <a:ext cx="831850" cy="29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lnSpc>
                <a:spcPct val="120000"/>
              </a:lnSpc>
            </a:pPr>
            <a:r>
              <a:rPr lang="en-US" sz="1400">
                <a:latin typeface="Helvetica Neue"/>
                <a:sym typeface="Helvetica Neue"/>
              </a:rPr>
              <a:t>$0.1/GB</a:t>
            </a: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2438400" y="2155825"/>
            <a:ext cx="5484813" cy="3313113"/>
          </a:xfrm>
          <a:custGeom>
            <a:avLst/>
            <a:gdLst>
              <a:gd name="T0" fmla="*/ 0 w 21600"/>
              <a:gd name="T1" fmla="*/ 0 h 21600"/>
              <a:gd name="T2" fmla="*/ 4381 w 21600"/>
              <a:gd name="T3" fmla="*/ 2969 h 21600"/>
              <a:gd name="T4" fmla="*/ 14743 w 21600"/>
              <a:gd name="T5" fmla="*/ 16302 h 21600"/>
              <a:gd name="T6" fmla="*/ 21600 w 21600"/>
              <a:gd name="T7" fmla="*/ 216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cubicBezTo>
                  <a:pt x="1524" y="951"/>
                  <a:pt x="2933" y="1572"/>
                  <a:pt x="4381" y="2969"/>
                </a:cubicBezTo>
                <a:cubicBezTo>
                  <a:pt x="8172" y="6628"/>
                  <a:pt x="11159" y="12184"/>
                  <a:pt x="14743" y="16302"/>
                </a:cubicBezTo>
                <a:cubicBezTo>
                  <a:pt x="16305" y="18097"/>
                  <a:pt x="19733" y="20436"/>
                  <a:pt x="2160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>
            <a:off x="2438400" y="4656138"/>
            <a:ext cx="5456238" cy="7143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5" name="Rectangle 13"/>
          <p:cNvSpPr>
            <a:spLocks/>
          </p:cNvSpPr>
          <p:nvPr/>
        </p:nvSpPr>
        <p:spPr bwMode="auto">
          <a:xfrm rot="2397839">
            <a:off x="4275138" y="3403600"/>
            <a:ext cx="1717675" cy="249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Raw disk space</a:t>
            </a:r>
          </a:p>
        </p:txBody>
      </p:sp>
      <p:sp>
        <p:nvSpPr>
          <p:cNvPr id="6156" name="Rectangle 14"/>
          <p:cNvSpPr>
            <a:spLocks/>
          </p:cNvSpPr>
          <p:nvPr/>
        </p:nvSpPr>
        <p:spPr bwMode="auto">
          <a:xfrm rot="462073">
            <a:off x="3019425" y="4570413"/>
            <a:ext cx="2444750" cy="249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Tier-1 Internet Transit*</a:t>
            </a:r>
          </a:p>
        </p:txBody>
      </p:sp>
      <p:sp>
        <p:nvSpPr>
          <p:cNvPr id="6157" name="Rectangle 15"/>
          <p:cNvSpPr>
            <a:spLocks/>
          </p:cNvSpPr>
          <p:nvPr/>
        </p:nvSpPr>
        <p:spPr bwMode="auto">
          <a:xfrm>
            <a:off x="190500" y="6126163"/>
            <a:ext cx="7680325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100" dirty="0"/>
              <a:t>Source: Dr. </a:t>
            </a:r>
            <a:r>
              <a:rPr lang="en-US" sz="2100" dirty="0" err="1"/>
              <a:t>Pekka</a:t>
            </a:r>
            <a:r>
              <a:rPr lang="en-US" sz="2100" dirty="0"/>
              <a:t> </a:t>
            </a:r>
            <a:r>
              <a:rPr lang="en-US" sz="2100" dirty="0" err="1"/>
              <a:t>Nikander</a:t>
            </a:r>
            <a:endParaRPr lang="en-US" sz="2100" dirty="0"/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 flipH="1">
            <a:off x="7583488" y="1905000"/>
            <a:ext cx="0" cy="3671888"/>
          </a:xfrm>
          <a:prstGeom prst="line">
            <a:avLst/>
          </a:prstGeom>
          <a:noFill/>
          <a:ln w="12700">
            <a:solidFill>
              <a:srgbClr val="FC440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9" name="Rectangle 17"/>
          <p:cNvSpPr>
            <a:spLocks/>
          </p:cNvSpPr>
          <p:nvPr/>
        </p:nvSpPr>
        <p:spPr bwMode="auto">
          <a:xfrm>
            <a:off x="7288213" y="1550988"/>
            <a:ext cx="595312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100"/>
              <a:t>2009</a:t>
            </a:r>
          </a:p>
        </p:txBody>
      </p:sp>
      <p:sp>
        <p:nvSpPr>
          <p:cNvPr id="6160" name="Title 1"/>
          <p:cNvSpPr>
            <a:spLocks noGrp="1"/>
          </p:cNvSpPr>
          <p:nvPr>
            <p:ph type="title"/>
          </p:nvPr>
        </p:nvSpPr>
        <p:spPr>
          <a:xfrm>
            <a:off x="231775" y="576263"/>
            <a:ext cx="4283075" cy="577850"/>
          </a:xfrm>
        </p:spPr>
        <p:txBody>
          <a:bodyPr/>
          <a:lstStyle/>
          <a:p>
            <a:r>
              <a:rPr lang="en-US" smtClean="0"/>
              <a:t>Storage vs. Transit</a:t>
            </a:r>
          </a:p>
        </p:txBody>
      </p:sp>
      <p:cxnSp>
        <p:nvCxnSpPr>
          <p:cNvPr id="6161" name="Straight Connector 20"/>
          <p:cNvCxnSpPr>
            <a:cxnSpLocks noChangeShapeType="1"/>
          </p:cNvCxnSpPr>
          <p:nvPr/>
        </p:nvCxnSpPr>
        <p:spPr bwMode="auto">
          <a:xfrm>
            <a:off x="2438400" y="5678488"/>
            <a:ext cx="548481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6162" name="Rectangle 7"/>
          <p:cNvSpPr>
            <a:spLocks/>
          </p:cNvSpPr>
          <p:nvPr/>
        </p:nvSpPr>
        <p:spPr bwMode="auto">
          <a:xfrm>
            <a:off x="2130425" y="5678488"/>
            <a:ext cx="673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ct val="120000"/>
              </a:lnSpc>
            </a:pPr>
            <a:r>
              <a:rPr lang="en-US" sz="1400" dirty="0">
                <a:latin typeface="Helvetica Neue"/>
                <a:sym typeface="Helvetica Neue"/>
              </a:rPr>
              <a:t>1985</a:t>
            </a:r>
          </a:p>
        </p:txBody>
      </p:sp>
      <p:sp>
        <p:nvSpPr>
          <p:cNvPr id="6163" name="Rectangle 7"/>
          <p:cNvSpPr>
            <a:spLocks/>
          </p:cNvSpPr>
          <p:nvPr/>
        </p:nvSpPr>
        <p:spPr bwMode="auto">
          <a:xfrm>
            <a:off x="3201988" y="5678488"/>
            <a:ext cx="674688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ct val="120000"/>
              </a:lnSpc>
            </a:pPr>
            <a:r>
              <a:rPr lang="en-US" sz="1400" dirty="0" smtClean="0">
                <a:latin typeface="Helvetica Neue"/>
                <a:sym typeface="Helvetica Neue"/>
              </a:rPr>
              <a:t>1990</a:t>
            </a:r>
            <a:endParaRPr lang="en-US" sz="1400" dirty="0">
              <a:latin typeface="Helvetica Neue"/>
              <a:sym typeface="Helvetica Neue"/>
            </a:endParaRPr>
          </a:p>
        </p:txBody>
      </p:sp>
      <p:sp>
        <p:nvSpPr>
          <p:cNvPr id="6164" name="Rectangle 7"/>
          <p:cNvSpPr>
            <a:spLocks/>
          </p:cNvSpPr>
          <p:nvPr/>
        </p:nvSpPr>
        <p:spPr bwMode="auto">
          <a:xfrm>
            <a:off x="4275139" y="5678488"/>
            <a:ext cx="673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ct val="120000"/>
              </a:lnSpc>
            </a:pPr>
            <a:r>
              <a:rPr lang="en-US" sz="1400" dirty="0" smtClean="0">
                <a:latin typeface="Helvetica Neue"/>
                <a:sym typeface="Helvetica Neue"/>
              </a:rPr>
              <a:t>1995</a:t>
            </a:r>
            <a:endParaRPr lang="en-US" sz="1400" dirty="0">
              <a:latin typeface="Helvetica Neue"/>
              <a:sym typeface="Helvetica Neue"/>
            </a:endParaRPr>
          </a:p>
        </p:txBody>
      </p:sp>
      <p:sp>
        <p:nvSpPr>
          <p:cNvPr id="6165" name="Rectangle 7"/>
          <p:cNvSpPr>
            <a:spLocks/>
          </p:cNvSpPr>
          <p:nvPr/>
        </p:nvSpPr>
        <p:spPr bwMode="auto">
          <a:xfrm>
            <a:off x="5346702" y="5678488"/>
            <a:ext cx="6731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ct val="120000"/>
              </a:lnSpc>
            </a:pPr>
            <a:r>
              <a:rPr lang="en-US" sz="1400" dirty="0" smtClean="0">
                <a:latin typeface="Helvetica Neue"/>
                <a:sym typeface="Helvetica Neue"/>
              </a:rPr>
              <a:t>2000</a:t>
            </a:r>
            <a:endParaRPr lang="en-US" sz="1400" dirty="0">
              <a:latin typeface="Helvetica Neue"/>
              <a:sym typeface="Helvetica Neue"/>
            </a:endParaRPr>
          </a:p>
        </p:txBody>
      </p:sp>
      <p:sp>
        <p:nvSpPr>
          <p:cNvPr id="6166" name="Rectangle 7"/>
          <p:cNvSpPr>
            <a:spLocks/>
          </p:cNvSpPr>
          <p:nvPr/>
        </p:nvSpPr>
        <p:spPr bwMode="auto">
          <a:xfrm>
            <a:off x="7491413" y="5678488"/>
            <a:ext cx="6746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ct val="120000"/>
              </a:lnSpc>
            </a:pPr>
            <a:r>
              <a:rPr lang="en-US" sz="1400" dirty="0" smtClean="0">
                <a:latin typeface="Helvetica Neue"/>
                <a:sym typeface="Helvetica Neue"/>
              </a:rPr>
              <a:t>2010</a:t>
            </a:r>
            <a:endParaRPr lang="en-US" sz="1400" dirty="0">
              <a:latin typeface="Helvetica Neue"/>
              <a:sym typeface="Helvetica Neue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418265" y="5678488"/>
            <a:ext cx="6746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ct val="120000"/>
              </a:lnSpc>
            </a:pPr>
            <a:r>
              <a:rPr lang="en-US" sz="1400" dirty="0" smtClean="0">
                <a:latin typeface="Helvetica Neue"/>
                <a:sym typeface="Helvetica Neue"/>
              </a:rPr>
              <a:t>2005</a:t>
            </a:r>
            <a:endParaRPr lang="en-US" sz="1400" dirty="0">
              <a:latin typeface="Helvetica Neue"/>
              <a:sym typeface="Helvetica Neue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31775" y="576263"/>
            <a:ext cx="8822928" cy="577594"/>
          </a:xfrm>
        </p:spPr>
        <p:txBody>
          <a:bodyPr/>
          <a:lstStyle/>
          <a:p>
            <a:r>
              <a:rPr lang="en-US" dirty="0" smtClean="0"/>
              <a:t>Validating Future Internet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211263"/>
            <a:ext cx="9474200" cy="5217455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Future Internet Research requires validations of designs in as real-life-like environments as possible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Analysis and test-bedding are necessary but not sufficient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Large-scale validation requires simulation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To be able to validate the scalability and performance of our design, we need realistic models of Internet traffic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Unfortunately, Internet Service Providers (ISPs) consider their interconnections and traffic patterns trade secrets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Also legislation (e.g. that based on EU directive 2002/58 on privacy and electronic communications) makes it difficult to obtain reliable information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We believe that the legal impediments can be overcome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03200" y="552450"/>
            <a:ext cx="4231928" cy="577594"/>
          </a:xfrm>
        </p:spPr>
        <p:txBody>
          <a:bodyPr/>
          <a:lstStyle/>
          <a:p>
            <a:pPr eaLnBrk="1" hangingPunct="1"/>
            <a:r>
              <a:rPr lang="en-US" dirty="0" smtClean="0"/>
              <a:t>PURSUIT Test Bed</a:t>
            </a:r>
          </a:p>
        </p:txBody>
      </p:sp>
      <p:pic>
        <p:nvPicPr>
          <p:cNvPr id="15363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1316039"/>
            <a:ext cx="9906000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641483" y="4622801"/>
            <a:ext cx="85202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International test bed, 10 sites (8 PURSUIT partners, MIT, NICT), </a:t>
            </a:r>
            <a:br>
              <a:rPr lang="en-US" dirty="0"/>
            </a:br>
            <a:r>
              <a:rPr lang="en-US" dirty="0"/>
              <a:t>30+ permanent machines running, upcoming IECIE paper on </a:t>
            </a:r>
            <a:r>
              <a:rPr lang="en-US" dirty="0" smtClean="0"/>
              <a:t>experiments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Additionally a node at </a:t>
            </a:r>
            <a:r>
              <a:rPr lang="en-US" dirty="0" err="1" smtClean="0"/>
              <a:t>Tsinghua</a:t>
            </a:r>
            <a:r>
              <a:rPr lang="en-US" dirty="0" smtClean="0"/>
              <a:t> University, Beijing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Dedicated 1GBit/s and 10GBit/s test bed for high-speed measurements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Local Android deployments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Emulation environment with computing clusters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31775" y="576263"/>
            <a:ext cx="3154363" cy="577850"/>
          </a:xfrm>
        </p:spPr>
        <p:txBody>
          <a:bodyPr/>
          <a:lstStyle/>
          <a:p>
            <a:r>
              <a:rPr lang="en-US" smtClean="0"/>
              <a:t>Current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5" y="1236663"/>
            <a:ext cx="9474200" cy="5171288"/>
          </a:xfrm>
        </p:spPr>
        <p:txBody>
          <a:bodyPr/>
          <a:lstStyle/>
          <a:p>
            <a:pPr>
              <a:lnSpc>
                <a:spcPts val="2700"/>
              </a:lnSpc>
              <a:spcBef>
                <a:spcPts val="900"/>
              </a:spcBef>
            </a:pPr>
            <a:r>
              <a:rPr lang="en-US" dirty="0" smtClean="0"/>
              <a:t>The Chinese Future Network Innovation Center (FNIC) of Nanjing and </a:t>
            </a:r>
            <a:r>
              <a:rPr lang="en-US" dirty="0" err="1" smtClean="0"/>
              <a:t>HugeData</a:t>
            </a:r>
            <a:r>
              <a:rPr lang="en-US" dirty="0" smtClean="0"/>
              <a:t> </a:t>
            </a:r>
            <a:r>
              <a:rPr lang="en-US" dirty="0" err="1" smtClean="0"/>
              <a:t>corporaton</a:t>
            </a:r>
            <a:r>
              <a:rPr lang="en-US" dirty="0" smtClean="0"/>
              <a:t> have developed a system for measuring Internet traffic and collecting data for mining</a:t>
            </a:r>
          </a:p>
          <a:p>
            <a:pPr>
              <a:lnSpc>
                <a:spcPts val="2700"/>
              </a:lnSpc>
              <a:spcBef>
                <a:spcPts val="900"/>
              </a:spcBef>
            </a:pPr>
            <a:r>
              <a:rPr lang="en-US" dirty="0" smtClean="0"/>
              <a:t>We are planning to implement a probe to the measuring platform for collecting information on traffic patterns</a:t>
            </a:r>
          </a:p>
          <a:p>
            <a:pPr>
              <a:lnSpc>
                <a:spcPts val="2700"/>
              </a:lnSpc>
              <a:spcBef>
                <a:spcPts val="900"/>
              </a:spcBef>
            </a:pPr>
            <a:r>
              <a:rPr lang="en-US" dirty="0" smtClean="0"/>
              <a:t>We intend to place probes in central nodes in China and Finland and collect information about real Internet traffic</a:t>
            </a:r>
          </a:p>
          <a:p>
            <a:pPr>
              <a:lnSpc>
                <a:spcPts val="2700"/>
              </a:lnSpc>
              <a:spcBef>
                <a:spcPts val="900"/>
              </a:spcBef>
            </a:pPr>
            <a:r>
              <a:rPr lang="en-US" dirty="0" smtClean="0"/>
              <a:t>We also have plans to expand the system to other EU countries, probably starting from Germany</a:t>
            </a:r>
          </a:p>
          <a:p>
            <a:pPr>
              <a:lnSpc>
                <a:spcPts val="2700"/>
              </a:lnSpc>
              <a:spcBef>
                <a:spcPts val="900"/>
              </a:spcBef>
            </a:pPr>
            <a:r>
              <a:rPr lang="en-US" dirty="0" smtClean="0"/>
              <a:t>We already have cooperation with MIT (US) and RWTH Aachen (Germany)</a:t>
            </a:r>
          </a:p>
          <a:p>
            <a:pPr>
              <a:lnSpc>
                <a:spcPts val="2700"/>
              </a:lnSpc>
              <a:spcBef>
                <a:spcPts val="900"/>
              </a:spcBef>
            </a:pPr>
            <a:r>
              <a:rPr lang="en-US" dirty="0" smtClean="0"/>
              <a:t>The data collected can be used in many ways, including Future Internet research projects of EU Horizon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ityksiä">
  <a:themeElements>
    <a:clrScheme name="">
      <a:dk1>
        <a:srgbClr val="000000"/>
      </a:dk1>
      <a:lt1>
        <a:srgbClr val="FFFFFF"/>
      </a:lt1>
      <a:dk2>
        <a:srgbClr val="081D58"/>
      </a:dk2>
      <a:lt2>
        <a:srgbClr val="00279F"/>
      </a:lt2>
      <a:accent1>
        <a:srgbClr val="919191"/>
      </a:accent1>
      <a:accent2>
        <a:srgbClr val="00B7A5"/>
      </a:accent2>
      <a:accent3>
        <a:srgbClr val="FFFFFF"/>
      </a:accent3>
      <a:accent4>
        <a:srgbClr val="000000"/>
      </a:accent4>
      <a:accent5>
        <a:srgbClr val="C7C7C7"/>
      </a:accent5>
      <a:accent6>
        <a:srgbClr val="00A695"/>
      </a:accent6>
      <a:hlink>
        <a:srgbClr val="F95AB7"/>
      </a:hlink>
      <a:folHlink>
        <a:srgbClr val="618FFD"/>
      </a:folHlink>
    </a:clrScheme>
    <a:fontScheme name="Esityksiä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ityksiä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tyksiä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ityksiä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tyksiä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tyksiä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tyksiä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ityksiä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Pages>7</Pages>
  <Words>510</Words>
  <Application>Microsoft Office PowerPoint</Application>
  <PresentationFormat>A4 Paper (210x297 mm)</PresentationFormat>
  <Paragraphs>77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Esityksiä</vt:lpstr>
      <vt:lpstr>Microsoft Office Excel 97-2003 Worksheet</vt:lpstr>
      <vt:lpstr>Slide 1</vt:lpstr>
      <vt:lpstr>The rise of digital services</vt:lpstr>
      <vt:lpstr>Slide 3</vt:lpstr>
      <vt:lpstr>Information Centric Networking</vt:lpstr>
      <vt:lpstr>Storage vs. Transit</vt:lpstr>
      <vt:lpstr>Validating Future Internet Architectures</vt:lpstr>
      <vt:lpstr>PURSUIT Test Bed</vt:lpstr>
      <vt:lpstr>Current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L.M. Ericsson Finland</dc:title>
  <dc:subject>Technology Management</dc:subject>
  <dc:creator>Arto Karila</dc:creator>
  <cp:lastModifiedBy>Arto Karila</cp:lastModifiedBy>
  <cp:revision>2003</cp:revision>
  <cp:lastPrinted>1999-12-17T06:02:00Z</cp:lastPrinted>
  <dcterms:created xsi:type="dcterms:W3CDTF">1996-08-21T19:49:06Z</dcterms:created>
  <dcterms:modified xsi:type="dcterms:W3CDTF">2013-10-16T06:51:33Z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Arto.Karila@hut.fi</vt:lpwstr>
  </property>
  <property fmtid="{D5CDD505-2E9C-101B-9397-08002B2CF9AE}" pid="8" name="HomePage">
    <vt:lpwstr>http://www.tcm.hut.fi/~atk/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E:\Esityksiä\TT-akatemia</vt:lpwstr>
  </property>
</Properties>
</file>